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charts/chart7.xml" ContentType="application/vnd.openxmlformats-officedocument.drawingml.chart+xml"/>
  <Override PartName="/ppt/charts/chart8.xml" ContentType="application/vnd.openxmlformats-officedocument.drawingml.chart+xml"/>
  <Override PartName="/ppt/charts/style6.xml" ContentType="application/vnd.ms-office.chartstyle+xml"/>
  <Override PartName="/ppt/charts/colors6.xml" ContentType="application/vnd.ms-office.chartcolorstyle+xml"/>
  <Override PartName="/ppt/charts/chart9.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4.xml" ContentType="application/vnd.openxmlformats-officedocument.presentationml.notesSlide+xml"/>
  <Override PartName="/ppt/charts/chart10.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5.xml" ContentType="application/vnd.openxmlformats-officedocument.presentationml.notesSlide+xml"/>
  <Override PartName="/ppt/charts/chart11.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8"/>
  </p:notesMasterIdLst>
  <p:sldIdLst>
    <p:sldId id="256" r:id="rId2"/>
    <p:sldId id="274" r:id="rId3"/>
    <p:sldId id="260" r:id="rId4"/>
    <p:sldId id="295" r:id="rId5"/>
    <p:sldId id="301" r:id="rId6"/>
    <p:sldId id="302" r:id="rId7"/>
    <p:sldId id="296" r:id="rId8"/>
    <p:sldId id="291" r:id="rId9"/>
    <p:sldId id="298" r:id="rId10"/>
    <p:sldId id="292" r:id="rId11"/>
    <p:sldId id="297" r:id="rId12"/>
    <p:sldId id="293" r:id="rId13"/>
    <p:sldId id="294" r:id="rId14"/>
    <p:sldId id="300" r:id="rId15"/>
    <p:sldId id="285" r:id="rId16"/>
    <p:sldId id="270" r:id="rId17"/>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Poppins" panose="000005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178">
          <p15:clr>
            <a:srgbClr val="A4A3A4"/>
          </p15:clr>
        </p15:guide>
        <p15:guide id="2" pos="666">
          <p15:clr>
            <a:srgbClr val="A4A3A4"/>
          </p15:clr>
        </p15:guide>
        <p15:guide id="3" pos="5972">
          <p15:clr>
            <a:srgbClr val="A4A3A4"/>
          </p15:clr>
        </p15:guide>
        <p15:guide id="4" pos="4271">
          <p15:clr>
            <a:srgbClr val="A4A3A4"/>
          </p15:clr>
        </p15:guide>
        <p15:guide id="5" orient="horz" pos="1842">
          <p15:clr>
            <a:srgbClr val="A4A3A4"/>
          </p15:clr>
        </p15:guide>
        <p15:guide id="6" orient="horz" pos="1638">
          <p15:clr>
            <a:srgbClr val="A4A3A4"/>
          </p15:clr>
        </p15:guide>
        <p15:guide id="7" pos="834">
          <p15:clr>
            <a:srgbClr val="747775"/>
          </p15:clr>
        </p15:guide>
        <p15:guide id="8" orient="horz" pos="581">
          <p15:clr>
            <a:srgbClr val="747775"/>
          </p15:clr>
        </p15:guide>
        <p15:guide id="9" pos="393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505"/>
    <a:srgbClr val="D120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60"/>
      </p:cViewPr>
      <p:guideLst>
        <p:guide orient="horz" pos="4178"/>
        <p:guide pos="666"/>
        <p:guide pos="5972"/>
        <p:guide pos="4271"/>
        <p:guide orient="horz" pos="1842"/>
        <p:guide orient="horz" pos="1638"/>
        <p:guide pos="834"/>
        <p:guide orient="horz" pos="581"/>
        <p:guide pos="39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file:///C:\Users\sahaz\OneDrive\Desktop\Spreadsheet_Project_NewtonSchool\Zomato_Data-2.xlsx" TargetMode="External"/></Relationships>
</file>

<file path=ppt/charts/_rels/chart10.xml.rels><?xml version="1.0" encoding="UTF-8" standalone="yes"?>
<Relationships xmlns="http://schemas.openxmlformats.org/package/2006/relationships"><Relationship Id="rId3" Type="http://schemas.openxmlformats.org/officeDocument/2006/relationships/oleObject" Target="file:///C:\Users\sahaz\OneDrive\Desktop\Newton_Spreadsheet_project\Zomato_Data_1.xlsx" TargetMode="External"/><Relationship Id="rId2" Type="http://schemas.microsoft.com/office/2011/relationships/chartColorStyle" Target="colors8.xml"/><Relationship Id="rId1" Type="http://schemas.microsoft.com/office/2011/relationships/chartStyle" Target="style8.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sahaz\OneDrive\Desktop\Newton_Spreadsheet_project\Zomato_Data_1.xlsx" TargetMode="External"/><Relationship Id="rId2" Type="http://schemas.microsoft.com/office/2011/relationships/chartColorStyle" Target="colors9.xml"/><Relationship Id="rId1" Type="http://schemas.microsoft.com/office/2011/relationships/chartStyle" Target="style9.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ahaz\OneDrive\Desktop\Spreadsheet_Project_NewtonSchool\Zomato_Final\Zomato_Data_Analysis.xlsx" TargetMode="External"/><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ahaz\OneDrive\Desktop\Spreadsheet_Project_NewtonSchool\Zomato_Final\Zomato_Data_Analysis.xlsx" TargetMode="External"/><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ahaz\OneDrive\Desktop\Spreadsheet_Project_NewtonSchool\Zomato_Data-2.xlsx"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oleObject" Target="file:///C:\Users\sahaz\OneDrive\Desktop\Spreadsheet_Project_NewtonSchool\Zomato_Data-2.xlsx" TargetMode="External"/><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oleObject" Target="file:///C:\Users\sahaz\OneDrive\Desktop\Spreadsheet_Project_NewtonSchool\Zomato_Data-2.xlsx" TargetMode="External"/><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1" Type="http://schemas.openxmlformats.org/officeDocument/2006/relationships/oleObject" Target="file:///C:\Users\sahaz\OneDrive\Desktop\Spreadsheet_Project_NewtonSchool\Zomato_Data-2.xlsx" TargetMode="External"/></Relationships>
</file>

<file path=ppt/charts/_rels/chart8.xml.rels><?xml version="1.0" encoding="UTF-8" standalone="yes"?>
<Relationships xmlns="http://schemas.openxmlformats.org/package/2006/relationships"><Relationship Id="rId3" Type="http://schemas.openxmlformats.org/officeDocument/2006/relationships/oleObject" Target="file:///C:\Users\sahaz\OneDrive\Desktop\Spreadsheet_Project_NewtonSchool\Zomato_Data-2.xlsx" TargetMode="External"/><Relationship Id="rId2" Type="http://schemas.microsoft.com/office/2011/relationships/chartColorStyle" Target="colors6.xml"/><Relationship Id="rId1" Type="http://schemas.microsoft.com/office/2011/relationships/chartStyle" Target="style6.xml"/></Relationships>
</file>

<file path=ppt/charts/_rels/chart9.xml.rels><?xml version="1.0" encoding="UTF-8" standalone="yes"?>
<Relationships xmlns="http://schemas.openxmlformats.org/package/2006/relationships"><Relationship Id="rId3" Type="http://schemas.openxmlformats.org/officeDocument/2006/relationships/oleObject" Target="file:///C:\Users\sahaz\OneDrive\Desktop\Spreadsheet_Project_NewtonSchool\Zomato_Data-2.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[Zomato_Data-2.xlsx]Pivot Table and Chart!PivotTable1</c:name>
    <c:fmtId val="-1"/>
  </c:pivotSource>
  <c:chart>
    <c:autoTitleDeleted val="1"/>
    <c:pivotFmts>
      <c:pivotFmt>
        <c:idx val="0"/>
        <c:spPr>
          <a:solidFill>
            <a:schemeClr val="accent1"/>
          </a:solidFill>
          <a:ln>
            <a:noFill/>
          </a:ln>
          <a:effectLst/>
        </c:spPr>
        <c:marker>
          <c:symbol val="none"/>
        </c:marker>
        <c:dLbl>
          <c:idx val="0"/>
          <c:delete val="1"/>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delete val="1"/>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delete val="1"/>
          <c:extLst>
            <c:ext xmlns:c15="http://schemas.microsoft.com/office/drawing/2012/chart" uri="{CE6537A1-D6FC-4f65-9D91-7224C49458BB}"/>
          </c:extLst>
        </c:dLbl>
      </c:pivotFmt>
      <c:pivotFmt>
        <c:idx val="3"/>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spPr>
            <a:noFill/>
            <a:ln>
              <a:noFill/>
            </a:ln>
            <a:effectLst/>
          </c:spPr>
          <c:txPr>
            <a:bodyPr wrap="square" lIns="38100" tIns="19050" rIns="38100" bIns="19050" anchor="ctr">
              <a:spAutoFit/>
            </a:bodyPr>
            <a:lstStyle/>
            <a:p>
              <a:pPr>
                <a:defRPr b="1">
                  <a:solidFill>
                    <a:srgbClr val="760000"/>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spPr>
            <a:noFill/>
            <a:ln>
              <a:noFill/>
            </a:ln>
            <a:effectLst/>
          </c:spPr>
          <c:txPr>
            <a:bodyPr wrap="square" lIns="38100" tIns="19050" rIns="38100" bIns="19050" anchor="ctr">
              <a:spAutoFit/>
            </a:bodyPr>
            <a:lstStyle/>
            <a:p>
              <a:pPr>
                <a:defRPr b="1">
                  <a:solidFill>
                    <a:srgbClr val="760000"/>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spPr>
            <a:noFill/>
            <a:ln>
              <a:noFill/>
            </a:ln>
            <a:effectLst/>
          </c:spPr>
          <c:txPr>
            <a:bodyPr wrap="square" lIns="38100" tIns="19050" rIns="38100" bIns="19050" anchor="ctr">
              <a:spAutoFit/>
            </a:bodyPr>
            <a:lstStyle/>
            <a:p>
              <a:pPr>
                <a:defRPr b="1">
                  <a:solidFill>
                    <a:srgbClr val="760000"/>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 and Chart'!$E$2</c:f>
              <c:strCache>
                <c:ptCount val="1"/>
                <c:pt idx="0">
                  <c:v>Total</c:v>
                </c:pt>
              </c:strCache>
            </c:strRef>
          </c:tx>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invertIfNegative val="0"/>
          <c:dLbls>
            <c:spPr>
              <a:noFill/>
              <a:ln>
                <a:noFill/>
              </a:ln>
              <a:effectLst/>
            </c:spPr>
            <c:txPr>
              <a:bodyPr wrap="square" lIns="38100" tIns="19050" rIns="38100" bIns="19050" anchor="ctr">
                <a:spAutoFit/>
              </a:bodyPr>
              <a:lstStyle/>
              <a:p>
                <a:pPr>
                  <a:defRPr b="1">
                    <a:solidFill>
                      <a:srgbClr val="760000"/>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'Pivot Table and Chart'!$D$3:$D$18</c:f>
              <c:strCache>
                <c:ptCount val="15"/>
                <c:pt idx="0">
                  <c:v>Canada</c:v>
                </c:pt>
                <c:pt idx="1">
                  <c:v>Qatar</c:v>
                </c:pt>
                <c:pt idx="2">
                  <c:v>Singapore</c:v>
                </c:pt>
                <c:pt idx="3">
                  <c:v>Sri Lanka</c:v>
                </c:pt>
                <c:pt idx="4">
                  <c:v>Indonesia</c:v>
                </c:pt>
                <c:pt idx="5">
                  <c:v>Philippines</c:v>
                </c:pt>
                <c:pt idx="6">
                  <c:v>Australia</c:v>
                </c:pt>
                <c:pt idx="7">
                  <c:v>Turkey</c:v>
                </c:pt>
                <c:pt idx="8">
                  <c:v>New Zealand</c:v>
                </c:pt>
                <c:pt idx="9">
                  <c:v>Brazil</c:v>
                </c:pt>
                <c:pt idx="10">
                  <c:v>United Arab Emirates</c:v>
                </c:pt>
                <c:pt idx="11">
                  <c:v>South Africa</c:v>
                </c:pt>
                <c:pt idx="12">
                  <c:v>United Kingdom</c:v>
                </c:pt>
                <c:pt idx="13">
                  <c:v>United States of America</c:v>
                </c:pt>
                <c:pt idx="14">
                  <c:v>India</c:v>
                </c:pt>
              </c:strCache>
            </c:strRef>
          </c:cat>
          <c:val>
            <c:numRef>
              <c:f>'Pivot Table and Chart'!$E$3:$E$18</c:f>
              <c:numCache>
                <c:formatCode>General</c:formatCode>
                <c:ptCount val="15"/>
                <c:pt idx="0">
                  <c:v>4</c:v>
                </c:pt>
                <c:pt idx="1">
                  <c:v>20</c:v>
                </c:pt>
                <c:pt idx="2">
                  <c:v>20</c:v>
                </c:pt>
                <c:pt idx="3">
                  <c:v>20</c:v>
                </c:pt>
                <c:pt idx="4">
                  <c:v>21</c:v>
                </c:pt>
                <c:pt idx="5">
                  <c:v>22</c:v>
                </c:pt>
                <c:pt idx="6">
                  <c:v>24</c:v>
                </c:pt>
                <c:pt idx="7">
                  <c:v>34</c:v>
                </c:pt>
                <c:pt idx="8">
                  <c:v>40</c:v>
                </c:pt>
                <c:pt idx="9">
                  <c:v>60</c:v>
                </c:pt>
                <c:pt idx="10">
                  <c:v>60</c:v>
                </c:pt>
                <c:pt idx="11">
                  <c:v>60</c:v>
                </c:pt>
                <c:pt idx="12">
                  <c:v>80</c:v>
                </c:pt>
                <c:pt idx="13">
                  <c:v>434</c:v>
                </c:pt>
                <c:pt idx="14">
                  <c:v>8652</c:v>
                </c:pt>
              </c:numCache>
            </c:numRef>
          </c:val>
          <c:extLst>
            <c:ext xmlns:c16="http://schemas.microsoft.com/office/drawing/2014/chart" uri="{C3380CC4-5D6E-409C-BE32-E72D297353CC}">
              <c16:uniqueId val="{00000000-EC62-49E9-BF9A-4DDD871FC14B}"/>
            </c:ext>
          </c:extLst>
        </c:ser>
        <c:dLbls>
          <c:showLegendKey val="0"/>
          <c:showVal val="0"/>
          <c:showCatName val="0"/>
          <c:showSerName val="0"/>
          <c:showPercent val="0"/>
          <c:showBubbleSize val="0"/>
        </c:dLbls>
        <c:gapWidth val="190"/>
        <c:overlap val="-27"/>
        <c:axId val="1695877664"/>
        <c:axId val="1695881408"/>
      </c:barChart>
      <c:catAx>
        <c:axId val="1695877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95881408"/>
        <c:crosses val="autoZero"/>
        <c:auto val="1"/>
        <c:lblAlgn val="ctr"/>
        <c:lblOffset val="100"/>
        <c:noMultiLvlLbl val="0"/>
      </c:catAx>
      <c:valAx>
        <c:axId val="169588140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95877664"/>
        <c:crosses val="autoZero"/>
        <c:crossBetween val="between"/>
      </c:valAx>
    </c:plotArea>
    <c:plotVisOnly val="1"/>
    <c:dispBlanksAs val="gap"/>
    <c:showDLblsOverMax val="0"/>
    <c:extLst/>
  </c:chart>
  <c:spPr>
    <a:noFill/>
    <a:ln>
      <a:noFill/>
    </a:ln>
  </c:spPr>
  <c:txPr>
    <a:bodyPr/>
    <a:lstStyle/>
    <a:p>
      <a:pPr>
        <a:defRPr/>
      </a:pPr>
      <a:endParaRPr lang="en-US"/>
    </a:p>
  </c:txPr>
  <c:externalData r:id="rId1">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[Zomato_Data_1.xlsx]Sub_Q7,8&amp;9!PivotTable8</c:name>
    <c:fmtId val="44"/>
  </c:pivotSource>
  <c:chart>
    <c:autoTitleDeleted val="1"/>
    <c:pivotFmts>
      <c:pivotFmt>
        <c:idx val="0"/>
        <c:spPr>
          <a:solidFill>
            <a:srgbClr val="FFBABA"/>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
        <c:spPr>
          <a:solidFill>
            <a:srgbClr val="FFBABA"/>
          </a:solidFill>
          <a:ln w="19050">
            <a:solidFill>
              <a:schemeClr val="lt1"/>
            </a:solidFill>
          </a:ln>
          <a:effectLst/>
        </c:spPr>
        <c:dLbl>
          <c:idx val="0"/>
          <c:layout>
            <c:manualLayout>
              <c:x val="3.8965176845431826E-2"/>
              <c:y val="0.14295999988208816"/>
            </c:manualLayout>
          </c:layout>
          <c:spPr>
            <a:noFill/>
            <a:ln>
              <a:no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15:layout>
                <c:manualLayout>
                  <c:w val="9.977139105542504E-2"/>
                  <c:h val="0.1216002700181142"/>
                </c:manualLayout>
              </c15:layout>
            </c:ext>
          </c:extLst>
        </c:dLbl>
      </c:pivotFmt>
      <c:pivotFmt>
        <c:idx val="2"/>
        <c:spPr>
          <a:solidFill>
            <a:srgbClr val="E23744"/>
          </a:solidFill>
          <a:ln w="19050">
            <a:solidFill>
              <a:schemeClr val="lt1"/>
            </a:solidFill>
          </a:ln>
          <a:effectLst/>
        </c:spPr>
      </c:pivotFmt>
      <c:pivotFmt>
        <c:idx val="3"/>
        <c:spPr>
          <a:solidFill>
            <a:srgbClr val="FF7B7B"/>
          </a:solidFill>
          <a:ln w="19050">
            <a:solidFill>
              <a:schemeClr val="lt1"/>
            </a:solidFill>
          </a:ln>
          <a:effectLst/>
        </c:spPr>
      </c:pivotFmt>
      <c:pivotFmt>
        <c:idx val="4"/>
        <c:spPr>
          <a:solidFill>
            <a:srgbClr val="FF5252"/>
          </a:solidFill>
          <a:ln w="19050">
            <a:solidFill>
              <a:schemeClr val="lt1"/>
            </a:solidFill>
          </a:ln>
          <a:effectLst/>
        </c:spPr>
      </c:pivotFmt>
      <c:pivotFmt>
        <c:idx val="5"/>
        <c:spPr>
          <a:solidFill>
            <a:srgbClr val="FFBABA"/>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6"/>
        <c:spPr>
          <a:solidFill>
            <a:srgbClr val="E23744"/>
          </a:solidFill>
          <a:ln w="19050">
            <a:solidFill>
              <a:schemeClr val="lt1"/>
            </a:solidFill>
          </a:ln>
          <a:effectLst/>
        </c:spPr>
      </c:pivotFmt>
      <c:pivotFmt>
        <c:idx val="7"/>
        <c:spPr>
          <a:solidFill>
            <a:srgbClr val="FF5252"/>
          </a:solidFill>
          <a:ln w="19050">
            <a:solidFill>
              <a:schemeClr val="lt1"/>
            </a:solidFill>
          </a:ln>
          <a:effectLst/>
        </c:spPr>
      </c:pivotFmt>
      <c:pivotFmt>
        <c:idx val="8"/>
        <c:spPr>
          <a:solidFill>
            <a:srgbClr val="FF7B7B"/>
          </a:solidFill>
          <a:ln w="19050">
            <a:solidFill>
              <a:schemeClr val="lt1"/>
            </a:solidFill>
          </a:ln>
          <a:effectLst/>
        </c:spPr>
      </c:pivotFmt>
      <c:pivotFmt>
        <c:idx val="9"/>
        <c:spPr>
          <a:solidFill>
            <a:srgbClr val="FFBABA"/>
          </a:solidFill>
          <a:ln w="19050">
            <a:solidFill>
              <a:schemeClr val="lt1"/>
            </a:solidFill>
          </a:ln>
          <a:effectLst/>
        </c:spPr>
        <c:dLbl>
          <c:idx val="0"/>
          <c:layout>
            <c:manualLayout>
              <c:x val="3.8965176845431826E-2"/>
              <c:y val="0.14295999988208816"/>
            </c:manualLayout>
          </c:layout>
          <c:spPr>
            <a:noFill/>
            <a:ln>
              <a:no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15:layout>
                <c:manualLayout>
                  <c:w val="9.977139105542504E-2"/>
                  <c:h val="0.1216002700181142"/>
                </c:manualLayout>
              </c15:layout>
            </c:ext>
          </c:extLst>
        </c:dLbl>
      </c:pivotFmt>
      <c:pivotFmt>
        <c:idx val="10"/>
        <c:spPr>
          <a:solidFill>
            <a:srgbClr val="FFBABA"/>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1"/>
        <c:spPr>
          <a:solidFill>
            <a:srgbClr val="E23744"/>
          </a:solidFill>
          <a:ln w="19050">
            <a:solidFill>
              <a:schemeClr val="lt1"/>
            </a:solidFill>
          </a:ln>
          <a:effectLst/>
        </c:spPr>
      </c:pivotFmt>
      <c:pivotFmt>
        <c:idx val="12"/>
        <c:spPr>
          <a:solidFill>
            <a:srgbClr val="FF5252"/>
          </a:solidFill>
          <a:ln w="19050">
            <a:solidFill>
              <a:schemeClr val="lt1"/>
            </a:solidFill>
          </a:ln>
          <a:effectLst/>
        </c:spPr>
      </c:pivotFmt>
      <c:pivotFmt>
        <c:idx val="13"/>
        <c:spPr>
          <a:solidFill>
            <a:srgbClr val="FF7B7B"/>
          </a:solidFill>
          <a:ln w="19050">
            <a:solidFill>
              <a:schemeClr val="lt1"/>
            </a:solidFill>
          </a:ln>
          <a:effectLst/>
        </c:spPr>
      </c:pivotFmt>
      <c:pivotFmt>
        <c:idx val="14"/>
        <c:spPr>
          <a:solidFill>
            <a:srgbClr val="FFBABA"/>
          </a:solidFill>
          <a:ln w="19050">
            <a:solidFill>
              <a:schemeClr val="lt1"/>
            </a:solidFill>
          </a:ln>
          <a:effectLst/>
        </c:spPr>
        <c:dLbl>
          <c:idx val="0"/>
          <c:layout>
            <c:manualLayout>
              <c:x val="3.8965176845431826E-2"/>
              <c:y val="0.14295999988208816"/>
            </c:manualLayout>
          </c:layout>
          <c:spPr>
            <a:noFill/>
            <a:ln>
              <a:no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15:layout>
                <c:manualLayout>
                  <c:w val="9.977139105542504E-2"/>
                  <c:h val="0.1216002700181142"/>
                </c:manualLayout>
              </c15:layout>
            </c:ext>
          </c:extLst>
        </c:dLbl>
      </c:pivotFmt>
    </c:pivotFmts>
    <c:plotArea>
      <c:layout/>
      <c:pieChart>
        <c:varyColors val="1"/>
        <c:dLbls>
          <c:dLblPos val="ctr"/>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[Zomato_Data_1.xlsx]Sub_Q7,8&amp;9!PivotTable8</c:name>
    <c:fmtId val="44"/>
  </c:pivotSource>
  <c:chart>
    <c:autoTitleDeleted val="1"/>
    <c:pivotFmts>
      <c:pivotFmt>
        <c:idx val="0"/>
        <c:spPr>
          <a:solidFill>
            <a:srgbClr val="FFBABA"/>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
        <c:spPr>
          <a:solidFill>
            <a:srgbClr val="FFBABA"/>
          </a:solidFill>
          <a:ln w="19050">
            <a:solidFill>
              <a:schemeClr val="lt1"/>
            </a:solidFill>
          </a:ln>
          <a:effectLst/>
        </c:spPr>
        <c:dLbl>
          <c:idx val="0"/>
          <c:layout>
            <c:manualLayout>
              <c:x val="3.8965176845431826E-2"/>
              <c:y val="0.14295999988208816"/>
            </c:manualLayout>
          </c:layout>
          <c:spPr>
            <a:noFill/>
            <a:ln>
              <a:no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15:layout>
                <c:manualLayout>
                  <c:w val="9.977139105542504E-2"/>
                  <c:h val="0.1216002700181142"/>
                </c:manualLayout>
              </c15:layout>
            </c:ext>
          </c:extLst>
        </c:dLbl>
      </c:pivotFmt>
      <c:pivotFmt>
        <c:idx val="2"/>
        <c:spPr>
          <a:solidFill>
            <a:srgbClr val="E23744"/>
          </a:solidFill>
          <a:ln w="19050">
            <a:solidFill>
              <a:schemeClr val="lt1"/>
            </a:solidFill>
          </a:ln>
          <a:effectLst/>
        </c:spPr>
      </c:pivotFmt>
      <c:pivotFmt>
        <c:idx val="3"/>
        <c:spPr>
          <a:solidFill>
            <a:srgbClr val="FF7B7B"/>
          </a:solidFill>
          <a:ln w="19050">
            <a:solidFill>
              <a:schemeClr val="lt1"/>
            </a:solidFill>
          </a:ln>
          <a:effectLst/>
        </c:spPr>
      </c:pivotFmt>
      <c:pivotFmt>
        <c:idx val="4"/>
        <c:spPr>
          <a:solidFill>
            <a:srgbClr val="FF5252"/>
          </a:solidFill>
          <a:ln w="19050">
            <a:solidFill>
              <a:schemeClr val="lt1"/>
            </a:solidFill>
          </a:ln>
          <a:effectLst/>
        </c:spPr>
      </c:pivotFmt>
      <c:pivotFmt>
        <c:idx val="5"/>
        <c:spPr>
          <a:solidFill>
            <a:srgbClr val="FFBABA"/>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6"/>
        <c:spPr>
          <a:solidFill>
            <a:srgbClr val="E23744"/>
          </a:solidFill>
          <a:ln w="19050">
            <a:solidFill>
              <a:schemeClr val="lt1"/>
            </a:solidFill>
          </a:ln>
          <a:effectLst/>
        </c:spPr>
      </c:pivotFmt>
      <c:pivotFmt>
        <c:idx val="7"/>
        <c:spPr>
          <a:solidFill>
            <a:srgbClr val="FF5252"/>
          </a:solidFill>
          <a:ln w="19050">
            <a:solidFill>
              <a:schemeClr val="lt1"/>
            </a:solidFill>
          </a:ln>
          <a:effectLst/>
        </c:spPr>
      </c:pivotFmt>
      <c:pivotFmt>
        <c:idx val="8"/>
        <c:spPr>
          <a:solidFill>
            <a:srgbClr val="FF7B7B"/>
          </a:solidFill>
          <a:ln w="19050">
            <a:solidFill>
              <a:schemeClr val="lt1"/>
            </a:solidFill>
          </a:ln>
          <a:effectLst/>
        </c:spPr>
      </c:pivotFmt>
      <c:pivotFmt>
        <c:idx val="9"/>
        <c:spPr>
          <a:solidFill>
            <a:srgbClr val="FFBABA"/>
          </a:solidFill>
          <a:ln w="19050">
            <a:solidFill>
              <a:schemeClr val="lt1"/>
            </a:solidFill>
          </a:ln>
          <a:effectLst/>
        </c:spPr>
        <c:dLbl>
          <c:idx val="0"/>
          <c:layout>
            <c:manualLayout>
              <c:x val="3.8965176845431826E-2"/>
              <c:y val="0.14295999988208816"/>
            </c:manualLayout>
          </c:layout>
          <c:spPr>
            <a:noFill/>
            <a:ln>
              <a:no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15:layout>
                <c:manualLayout>
                  <c:w val="9.977139105542504E-2"/>
                  <c:h val="0.1216002700181142"/>
                </c:manualLayout>
              </c15:layout>
            </c:ext>
          </c:extLst>
        </c:dLbl>
      </c:pivotFmt>
      <c:pivotFmt>
        <c:idx val="10"/>
        <c:spPr>
          <a:solidFill>
            <a:srgbClr val="FFBABA"/>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1"/>
        <c:spPr>
          <a:solidFill>
            <a:srgbClr val="E23744"/>
          </a:solidFill>
          <a:ln w="19050">
            <a:solidFill>
              <a:schemeClr val="lt1"/>
            </a:solidFill>
          </a:ln>
          <a:effectLst/>
        </c:spPr>
      </c:pivotFmt>
      <c:pivotFmt>
        <c:idx val="12"/>
        <c:spPr>
          <a:solidFill>
            <a:srgbClr val="FF5252"/>
          </a:solidFill>
          <a:ln w="19050">
            <a:solidFill>
              <a:schemeClr val="lt1"/>
            </a:solidFill>
          </a:ln>
          <a:effectLst/>
        </c:spPr>
      </c:pivotFmt>
      <c:pivotFmt>
        <c:idx val="13"/>
        <c:spPr>
          <a:solidFill>
            <a:srgbClr val="FF7B7B"/>
          </a:solidFill>
          <a:ln w="19050">
            <a:solidFill>
              <a:schemeClr val="lt1"/>
            </a:solidFill>
          </a:ln>
          <a:effectLst/>
        </c:spPr>
      </c:pivotFmt>
      <c:pivotFmt>
        <c:idx val="14"/>
        <c:spPr>
          <a:solidFill>
            <a:srgbClr val="FFBABA"/>
          </a:solidFill>
          <a:ln w="19050">
            <a:solidFill>
              <a:schemeClr val="lt1"/>
            </a:solidFill>
          </a:ln>
          <a:effectLst/>
        </c:spPr>
        <c:dLbl>
          <c:idx val="0"/>
          <c:layout>
            <c:manualLayout>
              <c:x val="3.8965176845431826E-2"/>
              <c:y val="0.14295999988208816"/>
            </c:manualLayout>
          </c:layout>
          <c:spPr>
            <a:noFill/>
            <a:ln>
              <a:no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15:layout>
                <c:manualLayout>
                  <c:w val="9.977139105542504E-2"/>
                  <c:h val="0.1216002700181142"/>
                </c:manualLayout>
              </c15:layout>
            </c:ext>
          </c:extLst>
        </c:dLbl>
      </c:pivotFmt>
    </c:pivotFmts>
    <c:plotArea>
      <c:layout/>
      <c:pieChart>
        <c:varyColors val="1"/>
        <c:dLbls>
          <c:dLblPos val="ctr"/>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[Zomato_Data_Analysis.xlsx]Pivot Table and Chart!PivotTable7</c:name>
    <c:fmtId val="19"/>
  </c:pivotSource>
  <c:chart>
    <c:autoTitleDeleted val="1"/>
    <c:pivotFmts>
      <c:pivotFmt>
        <c:idx val="0"/>
        <c:spPr>
          <a:solidFill>
            <a:schemeClr val="accent1"/>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
        <c:spPr>
          <a:solidFill>
            <a:srgbClr val="C00000"/>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105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
        <c:spPr>
          <a:solidFill>
            <a:srgbClr val="FFBABA"/>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
        <c:spPr>
          <a:solidFill>
            <a:srgbClr val="C00000"/>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105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
        <c:spPr>
          <a:solidFill>
            <a:schemeClr val="accent1"/>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
        <c:spPr>
          <a:solidFill>
            <a:srgbClr val="C00000"/>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105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
        <c:spPr>
          <a:solidFill>
            <a:srgbClr val="FFBABA"/>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
        <c:spPr>
          <a:solidFill>
            <a:schemeClr val="accent1"/>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
        <c:spPr>
          <a:solidFill>
            <a:srgbClr val="C00000"/>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105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
        <c:spPr>
          <a:solidFill>
            <a:srgbClr val="FFBABA"/>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
        <c:spPr>
          <a:solidFill>
            <a:schemeClr val="accent1"/>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1"/>
        <c:spPr>
          <a:solidFill>
            <a:srgbClr val="C00000"/>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105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2"/>
        <c:spPr>
          <a:solidFill>
            <a:srgbClr val="FFBABA"/>
          </a:solidFill>
          <a:ln w="19050">
            <a:solidFill>
              <a:schemeClr val="lt1"/>
            </a:solidFill>
          </a:ln>
          <a:effectLst/>
        </c:spP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3"/>
        <c:spPr>
          <a:solidFill>
            <a:srgbClr val="C00000"/>
          </a:solidFill>
          <a:ln w="19050">
            <a:solidFill>
              <a:schemeClr val="lt1"/>
            </a:solidFill>
          </a:ln>
          <a:effectLst>
            <a:innerShdw blurRad="63500" dist="50800" dir="18900000">
              <a:prstClr val="black">
                <a:alpha val="50000"/>
              </a:prstClr>
            </a:innerShdw>
          </a:effectLst>
          <a:scene3d>
            <a:camera prst="orthographicFront"/>
            <a:lightRig rig="threePt" dir="t"/>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14"/>
        <c:spPr>
          <a:solidFill>
            <a:srgbClr val="C00000"/>
          </a:solidFill>
          <a:ln w="19050">
            <a:solidFill>
              <a:schemeClr val="lt1"/>
            </a:solidFill>
          </a:ln>
          <a:effectLst>
            <a:innerShdw blurRad="63500" dist="50800" dir="18900000">
              <a:prstClr val="black">
                <a:alpha val="50000"/>
              </a:prstClr>
            </a:innerShdw>
          </a:effectLst>
          <a:scene3d>
            <a:camera prst="orthographicFront"/>
            <a:lightRig rig="threePt" dir="t"/>
          </a:scene3d>
          <a:sp3d/>
        </c:spPr>
        <c:dLbl>
          <c:idx val="0"/>
          <c:layout>
            <c:manualLayout>
              <c:x val="9.3875524272410332E-2"/>
              <c:y val="8.0666628556448447E-2"/>
            </c:manualLayout>
          </c:layout>
          <c:tx>
            <c:rich>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fld id="{E9B662BF-1B87-4DB3-B4DF-B9877A9E3696}" type="CATEGORYNAME">
                  <a:rPr lang="en-US" b="1">
                    <a:solidFill>
                      <a:srgbClr val="760000"/>
                    </a:solidFill>
                  </a:rPr>
                  <a:pPr>
                    <a:defRPr sz="1050" b="1" i="0" u="none" strike="noStrike" kern="1200" baseline="0">
                      <a:solidFill>
                        <a:srgbClr val="760000"/>
                      </a:solidFill>
                      <a:latin typeface="+mn-lt"/>
                      <a:ea typeface="+mn-ea"/>
                      <a:cs typeface="+mn-cs"/>
                    </a:defRPr>
                  </a:pPr>
                  <a:t>[CATEGORY NAME]</a:t>
                </a:fld>
                <a:endParaRPr lang="en-US" b="1" baseline="0">
                  <a:solidFill>
                    <a:srgbClr val="760000"/>
                  </a:solidFill>
                </a:endParaRPr>
              </a:p>
              <a:p>
                <a:pPr>
                  <a:defRPr sz="1050" b="1" i="0" u="none" strike="noStrike" kern="1200" baseline="0">
                    <a:solidFill>
                      <a:srgbClr val="760000"/>
                    </a:solidFill>
                    <a:latin typeface="+mn-lt"/>
                    <a:ea typeface="+mn-ea"/>
                    <a:cs typeface="+mn-cs"/>
                  </a:defRPr>
                </a:pPr>
                <a:fld id="{BCC28F1D-26F8-4EAF-A6D6-A1BE4A7F8023}" type="VALUE">
                  <a:rPr lang="en-US" b="1">
                    <a:solidFill>
                      <a:srgbClr val="760000"/>
                    </a:solidFill>
                  </a:rPr>
                  <a:pPr>
                    <a:defRPr sz="1050" b="1" i="0" u="none" strike="noStrike" kern="1200" baseline="0">
                      <a:solidFill>
                        <a:srgbClr val="760000"/>
                      </a:solidFill>
                      <a:latin typeface="+mn-lt"/>
                      <a:ea typeface="+mn-ea"/>
                      <a:cs typeface="+mn-cs"/>
                    </a:defRPr>
                  </a:pPr>
                  <a:t>[VALUE]</a:t>
                </a:fld>
                <a:endParaRPr lang="en-IN"/>
              </a:p>
            </c:rich>
          </c:tx>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Lst>
        </c:dLbl>
      </c:pivotFmt>
      <c:pivotFmt>
        <c:idx val="15"/>
        <c:spPr>
          <a:solidFill>
            <a:srgbClr val="FFBABA"/>
          </a:solidFill>
          <a:ln w="19050">
            <a:solidFill>
              <a:schemeClr val="lt1"/>
            </a:solidFill>
          </a:ln>
          <a:effectLst>
            <a:innerShdw blurRad="63500" dist="50800" dir="18900000">
              <a:prstClr val="black">
                <a:alpha val="50000"/>
              </a:prstClr>
            </a:innerShdw>
          </a:effectLst>
          <a:scene3d>
            <a:camera prst="orthographicFront"/>
            <a:lightRig rig="threePt" dir="t"/>
          </a:scene3d>
          <a:sp3d/>
        </c:spPr>
        <c:dLbl>
          <c:idx val="0"/>
          <c:layout>
            <c:manualLayout>
              <c:x val="-0.1159638829247422"/>
              <c:y val="-7.333329868768043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16"/>
        <c:spPr>
          <a:solidFill>
            <a:srgbClr val="C00000"/>
          </a:solidFill>
          <a:ln w="19050">
            <a:solidFill>
              <a:schemeClr val="lt1"/>
            </a:solidFill>
          </a:ln>
          <a:effectLst>
            <a:innerShdw blurRad="63500" dist="50800" dir="18900000">
              <a:prstClr val="black">
                <a:alpha val="50000"/>
              </a:prstClr>
            </a:innerShdw>
          </a:effectLst>
          <a:scene3d>
            <a:camera prst="orthographicFront"/>
            <a:lightRig rig="threePt" dir="t"/>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17"/>
        <c:spPr>
          <a:solidFill>
            <a:srgbClr val="C00000"/>
          </a:solidFill>
          <a:ln w="19050">
            <a:solidFill>
              <a:schemeClr val="lt1"/>
            </a:solidFill>
          </a:ln>
          <a:effectLst>
            <a:innerShdw blurRad="63500" dist="50800" dir="18900000">
              <a:prstClr val="black">
                <a:alpha val="50000"/>
              </a:prstClr>
            </a:innerShdw>
          </a:effectLst>
          <a:scene3d>
            <a:camera prst="orthographicFront"/>
            <a:lightRig rig="threePt" dir="t"/>
          </a:scene3d>
          <a:sp3d/>
        </c:spPr>
        <c:dLbl>
          <c:idx val="0"/>
          <c:layout>
            <c:manualLayout>
              <c:x val="9.3875524272410332E-2"/>
              <c:y val="8.0666628556448447E-2"/>
            </c:manualLayout>
          </c:layout>
          <c:tx>
            <c:rich>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fld id="{E9B662BF-1B87-4DB3-B4DF-B9877A9E3696}" type="CATEGORYNAME">
                  <a:rPr lang="en-US" b="1">
                    <a:solidFill>
                      <a:srgbClr val="760000"/>
                    </a:solidFill>
                  </a:rPr>
                  <a:pPr>
                    <a:defRPr sz="1050" b="1" i="0" u="none" strike="noStrike" kern="1200" baseline="0">
                      <a:solidFill>
                        <a:srgbClr val="760000"/>
                      </a:solidFill>
                      <a:latin typeface="+mn-lt"/>
                      <a:ea typeface="+mn-ea"/>
                      <a:cs typeface="+mn-cs"/>
                    </a:defRPr>
                  </a:pPr>
                  <a:t>[CATEGORY NAME]</a:t>
                </a:fld>
                <a:endParaRPr lang="en-US" b="1" baseline="0">
                  <a:solidFill>
                    <a:srgbClr val="760000"/>
                  </a:solidFill>
                </a:endParaRPr>
              </a:p>
              <a:p>
                <a:pPr>
                  <a:defRPr sz="1050" b="1" i="0" u="none" strike="noStrike" kern="1200" baseline="0">
                    <a:solidFill>
                      <a:srgbClr val="760000"/>
                    </a:solidFill>
                    <a:latin typeface="+mn-lt"/>
                    <a:ea typeface="+mn-ea"/>
                    <a:cs typeface="+mn-cs"/>
                  </a:defRPr>
                </a:pPr>
                <a:fld id="{BCC28F1D-26F8-4EAF-A6D6-A1BE4A7F8023}" type="VALUE">
                  <a:rPr lang="en-US" b="1">
                    <a:solidFill>
                      <a:srgbClr val="760000"/>
                    </a:solidFill>
                  </a:rPr>
                  <a:pPr>
                    <a:defRPr sz="1050" b="1" i="0" u="none" strike="noStrike" kern="1200" baseline="0">
                      <a:solidFill>
                        <a:srgbClr val="760000"/>
                      </a:solidFill>
                      <a:latin typeface="+mn-lt"/>
                      <a:ea typeface="+mn-ea"/>
                      <a:cs typeface="+mn-cs"/>
                    </a:defRPr>
                  </a:pPr>
                  <a:t>[VALUE]</a:t>
                </a:fld>
                <a:endParaRPr lang="en-IN"/>
              </a:p>
            </c:rich>
          </c:tx>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Lst>
        </c:dLbl>
      </c:pivotFmt>
      <c:pivotFmt>
        <c:idx val="18"/>
        <c:spPr>
          <a:solidFill>
            <a:srgbClr val="FFBABA"/>
          </a:solidFill>
          <a:ln w="19050">
            <a:solidFill>
              <a:schemeClr val="lt1"/>
            </a:solidFill>
          </a:ln>
          <a:effectLst>
            <a:innerShdw blurRad="63500" dist="50800" dir="18900000">
              <a:prstClr val="black">
                <a:alpha val="50000"/>
              </a:prstClr>
            </a:innerShdw>
          </a:effectLst>
          <a:scene3d>
            <a:camera prst="orthographicFront"/>
            <a:lightRig rig="threePt" dir="t"/>
          </a:scene3d>
          <a:sp3d/>
        </c:spPr>
        <c:dLbl>
          <c:idx val="0"/>
          <c:layout>
            <c:manualLayout>
              <c:x val="-0.1159638829247422"/>
              <c:y val="-7.333329868768043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19"/>
        <c:spPr>
          <a:solidFill>
            <a:srgbClr val="C00000"/>
          </a:solidFill>
          <a:ln w="19050">
            <a:solidFill>
              <a:schemeClr val="lt1"/>
            </a:solidFill>
          </a:ln>
          <a:effectLst>
            <a:innerShdw blurRad="63500" dist="50800" dir="18900000">
              <a:prstClr val="black">
                <a:alpha val="50000"/>
              </a:prstClr>
            </a:innerShdw>
          </a:effectLst>
          <a:scene3d>
            <a:camera prst="orthographicFront"/>
            <a:lightRig rig="threePt" dir="t"/>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20"/>
        <c:spPr>
          <a:solidFill>
            <a:srgbClr val="C00000"/>
          </a:solidFill>
          <a:ln w="19050">
            <a:solidFill>
              <a:schemeClr val="lt1"/>
            </a:solidFill>
          </a:ln>
          <a:effectLst>
            <a:innerShdw blurRad="63500" dist="50800" dir="18900000">
              <a:prstClr val="black">
                <a:alpha val="50000"/>
              </a:prstClr>
            </a:innerShdw>
          </a:effectLst>
          <a:scene3d>
            <a:camera prst="orthographicFront"/>
            <a:lightRig rig="threePt" dir="t"/>
          </a:scene3d>
          <a:sp3d/>
        </c:spPr>
        <c:dLbl>
          <c:idx val="0"/>
          <c:layout>
            <c:manualLayout>
              <c:x val="9.3875524272410332E-2"/>
              <c:y val="8.0666628556448447E-2"/>
            </c:manualLayout>
          </c:layout>
          <c:tx>
            <c:rich>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fld id="{E9B662BF-1B87-4DB3-B4DF-B9877A9E3696}" type="CATEGORYNAME">
                  <a:rPr lang="en-US" b="1">
                    <a:solidFill>
                      <a:srgbClr val="760000"/>
                    </a:solidFill>
                  </a:rPr>
                  <a:pPr>
                    <a:defRPr sz="1050" b="1" i="0" u="none" strike="noStrike" kern="1200" baseline="0">
                      <a:solidFill>
                        <a:srgbClr val="760000"/>
                      </a:solidFill>
                      <a:latin typeface="+mn-lt"/>
                      <a:ea typeface="+mn-ea"/>
                      <a:cs typeface="+mn-cs"/>
                    </a:defRPr>
                  </a:pPr>
                  <a:t>[CATEGORY NAME]</a:t>
                </a:fld>
                <a:endParaRPr lang="en-US" b="1" baseline="0">
                  <a:solidFill>
                    <a:srgbClr val="760000"/>
                  </a:solidFill>
                </a:endParaRPr>
              </a:p>
              <a:p>
                <a:pPr>
                  <a:defRPr sz="1050" b="1" i="0" u="none" strike="noStrike" kern="1200" baseline="0">
                    <a:solidFill>
                      <a:srgbClr val="760000"/>
                    </a:solidFill>
                    <a:latin typeface="+mn-lt"/>
                    <a:ea typeface="+mn-ea"/>
                    <a:cs typeface="+mn-cs"/>
                  </a:defRPr>
                </a:pPr>
                <a:fld id="{BCC28F1D-26F8-4EAF-A6D6-A1BE4A7F8023}" type="VALUE">
                  <a:rPr lang="en-US" b="1">
                    <a:solidFill>
                      <a:srgbClr val="760000"/>
                    </a:solidFill>
                  </a:rPr>
                  <a:pPr>
                    <a:defRPr sz="1050" b="1" i="0" u="none" strike="noStrike" kern="1200" baseline="0">
                      <a:solidFill>
                        <a:srgbClr val="760000"/>
                      </a:solidFill>
                      <a:latin typeface="+mn-lt"/>
                      <a:ea typeface="+mn-ea"/>
                      <a:cs typeface="+mn-cs"/>
                    </a:defRPr>
                  </a:pPr>
                  <a:t>[VALUE]</a:t>
                </a:fld>
                <a:endParaRPr lang="en-IN"/>
              </a:p>
            </c:rich>
          </c:tx>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Lst>
        </c:dLbl>
      </c:pivotFmt>
      <c:pivotFmt>
        <c:idx val="21"/>
        <c:spPr>
          <a:solidFill>
            <a:srgbClr val="FFBABA"/>
          </a:solidFill>
          <a:ln w="19050">
            <a:solidFill>
              <a:schemeClr val="lt1"/>
            </a:solidFill>
          </a:ln>
          <a:effectLst>
            <a:innerShdw blurRad="63500" dist="50800" dir="18900000">
              <a:prstClr val="black">
                <a:alpha val="50000"/>
              </a:prstClr>
            </a:innerShdw>
          </a:effectLst>
          <a:scene3d>
            <a:camera prst="orthographicFront"/>
            <a:lightRig rig="threePt" dir="t"/>
          </a:scene3d>
          <a:sp3d/>
        </c:spPr>
        <c:dLbl>
          <c:idx val="0"/>
          <c:layout>
            <c:manualLayout>
              <c:x val="-0.1159638829247422"/>
              <c:y val="-7.333329868768043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s>
    <c:plotArea>
      <c:layout/>
      <c:doughnutChart>
        <c:varyColors val="1"/>
        <c:ser>
          <c:idx val="0"/>
          <c:order val="0"/>
          <c:tx>
            <c:strRef>
              <c:f>'Pivot Table and Chart'!$Z$3</c:f>
              <c:strCache>
                <c:ptCount val="1"/>
                <c:pt idx="0">
                  <c:v>Total</c:v>
                </c:pt>
              </c:strCache>
            </c:strRef>
          </c:tx>
          <c:spPr>
            <a:solidFill>
              <a:srgbClr val="C00000"/>
            </a:solidFill>
            <a:effectLst>
              <a:innerShdw blurRad="63500" dist="50800" dir="18900000">
                <a:prstClr val="black">
                  <a:alpha val="50000"/>
                </a:prstClr>
              </a:innerShdw>
            </a:effectLst>
            <a:scene3d>
              <a:camera prst="orthographicFront"/>
              <a:lightRig rig="threePt" dir="t"/>
            </a:scene3d>
            <a:sp3d/>
          </c:spPr>
          <c:dPt>
            <c:idx val="0"/>
            <c:bubble3D val="0"/>
            <c:spPr>
              <a:solidFill>
                <a:srgbClr val="C00000"/>
              </a:solidFill>
              <a:ln w="19050">
                <a:solidFill>
                  <a:schemeClr val="lt1"/>
                </a:solidFill>
              </a:ln>
              <a:effectLst>
                <a:innerShdw blurRad="63500" dist="50800" dir="18900000">
                  <a:prstClr val="black">
                    <a:alpha val="50000"/>
                  </a:prstClr>
                </a:innerShdw>
              </a:effectLst>
              <a:scene3d>
                <a:camera prst="orthographicFront"/>
                <a:lightRig rig="threePt" dir="t"/>
              </a:scene3d>
              <a:sp3d/>
            </c:spPr>
            <c:extLst>
              <c:ext xmlns:c16="http://schemas.microsoft.com/office/drawing/2014/chart" uri="{C3380CC4-5D6E-409C-BE32-E72D297353CC}">
                <c16:uniqueId val="{00000001-26F0-4F9D-A279-7DA5960DD441}"/>
              </c:ext>
            </c:extLst>
          </c:dPt>
          <c:dPt>
            <c:idx val="1"/>
            <c:bubble3D val="0"/>
            <c:spPr>
              <a:solidFill>
                <a:srgbClr val="FFBABA"/>
              </a:solidFill>
              <a:ln w="19050">
                <a:solidFill>
                  <a:schemeClr val="lt1"/>
                </a:solidFill>
              </a:ln>
              <a:effectLst>
                <a:innerShdw blurRad="63500" dist="50800" dir="18900000">
                  <a:prstClr val="black">
                    <a:alpha val="50000"/>
                  </a:prstClr>
                </a:innerShdw>
              </a:effectLst>
              <a:scene3d>
                <a:camera prst="orthographicFront"/>
                <a:lightRig rig="threePt" dir="t"/>
              </a:scene3d>
              <a:sp3d/>
            </c:spPr>
            <c:extLst>
              <c:ext xmlns:c16="http://schemas.microsoft.com/office/drawing/2014/chart" uri="{C3380CC4-5D6E-409C-BE32-E72D297353CC}">
                <c16:uniqueId val="{00000003-26F0-4F9D-A279-7DA5960DD441}"/>
              </c:ext>
            </c:extLst>
          </c:dPt>
          <c:dLbls>
            <c:dLbl>
              <c:idx val="0"/>
              <c:layout>
                <c:manualLayout>
                  <c:x val="9.3875524272410332E-2"/>
                  <c:y val="8.0666628556448447E-2"/>
                </c:manualLayout>
              </c:layout>
              <c:tx>
                <c:rich>
                  <a:bodyPr/>
                  <a:lstStyle/>
                  <a:p>
                    <a:fld id="{E9B662BF-1B87-4DB3-B4DF-B9877A9E3696}" type="CATEGORYNAME">
                      <a:rPr lang="en-US" b="1">
                        <a:solidFill>
                          <a:srgbClr val="760000"/>
                        </a:solidFill>
                      </a:rPr>
                      <a:pPr/>
                      <a:t>[CATEGORY NAME]</a:t>
                    </a:fld>
                    <a:endParaRPr lang="en-US" b="1" baseline="0">
                      <a:solidFill>
                        <a:srgbClr val="760000"/>
                      </a:solidFill>
                    </a:endParaRPr>
                  </a:p>
                  <a:p>
                    <a:fld id="{BCC28F1D-26F8-4EAF-A6D6-A1BE4A7F8023}" type="VALUE">
                      <a:rPr lang="en-US" b="1">
                        <a:solidFill>
                          <a:srgbClr val="760000"/>
                        </a:solidFill>
                      </a:rPr>
                      <a:pPr/>
                      <a:t>[VALUE]</a:t>
                    </a:fld>
                    <a:endParaRPr lang="en-IN"/>
                  </a:p>
                </c:rich>
              </c:tx>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1-26F0-4F9D-A279-7DA5960DD441}"/>
                </c:ext>
              </c:extLst>
            </c:dLbl>
            <c:dLbl>
              <c:idx val="1"/>
              <c:layout>
                <c:manualLayout>
                  <c:x val="-0.1159638829247422"/>
                  <c:y val="-7.3333298687680432E-2"/>
                </c:manualLayout>
              </c:layout>
              <c:showLegendKey val="0"/>
              <c:showVal val="1"/>
              <c:showCatName val="1"/>
              <c:showSerName val="0"/>
              <c:showPercent val="0"/>
              <c:showBubbleSize val="0"/>
              <c:separator>
</c:separator>
              <c:extLst>
                <c:ext xmlns:c15="http://schemas.microsoft.com/office/drawing/2012/chart" uri="{CE6537A1-D6FC-4f65-9D91-7224C49458BB}"/>
                <c:ext xmlns:c16="http://schemas.microsoft.com/office/drawing/2014/chart" uri="{C3380CC4-5D6E-409C-BE32-E72D297353CC}">
                  <c16:uniqueId val="{00000003-26F0-4F9D-A279-7DA5960DD441}"/>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'Pivot Table and Chart'!$Y$4:$Y$5</c:f>
              <c:strCache>
                <c:ptCount val="2"/>
                <c:pt idx="0">
                  <c:v>No</c:v>
                </c:pt>
                <c:pt idx="1">
                  <c:v>Yes</c:v>
                </c:pt>
              </c:strCache>
            </c:strRef>
          </c:cat>
          <c:val>
            <c:numRef>
              <c:f>'Pivot Table and Chart'!$Z$4:$Z$5</c:f>
              <c:numCache>
                <c:formatCode>General</c:formatCode>
                <c:ptCount val="2"/>
                <c:pt idx="0">
                  <c:v>7100</c:v>
                </c:pt>
                <c:pt idx="1">
                  <c:v>2451</c:v>
                </c:pt>
              </c:numCache>
            </c:numRef>
          </c:val>
          <c:extLst>
            <c:ext xmlns:c16="http://schemas.microsoft.com/office/drawing/2014/chart" uri="{C3380CC4-5D6E-409C-BE32-E72D297353CC}">
              <c16:uniqueId val="{00000004-26F0-4F9D-A279-7DA5960DD441}"/>
            </c:ext>
          </c:extLst>
        </c:ser>
        <c:dLbls>
          <c:showLegendKey val="0"/>
          <c:showVal val="0"/>
          <c:showCatName val="0"/>
          <c:showSerName val="0"/>
          <c:showPercent val="0"/>
          <c:showBubbleSize val="0"/>
          <c:showLeaderLines val="1"/>
        </c:dLbls>
        <c:firstSliceAng val="0"/>
        <c:holeSize val="60"/>
      </c:doughnutChart>
      <c:spPr>
        <a:noFill/>
        <a:ln>
          <a:noFill/>
        </a:ln>
        <a:effectLst>
          <a:outerShdw blurRad="152400" dist="317500" dir="5400000" sx="90000" sy="-19000" rotWithShape="0">
            <a:prstClr val="black">
              <a:alpha val="15000"/>
            </a:prstClr>
          </a:outerShdw>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[Zomato_Data_Analysis.xlsx]Pivot Table and Chart!PivotTable8</c:name>
    <c:fmtId val="29"/>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rgbClr val="FFBABA"/>
          </a:solidFill>
          <a:ln w="19050">
            <a:solidFill>
              <a:schemeClr val="lt1"/>
            </a:solidFill>
          </a:ln>
          <a:effectLst/>
        </c:spPr>
        <c:dLbl>
          <c:idx val="0"/>
          <c:layout>
            <c:manualLayout>
              <c:x val="-5.7720048975688804E-2"/>
              <c:y val="-3.1176744643370755E-2"/>
            </c:manualLayout>
          </c:layout>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rgbClr val="C00000"/>
          </a:solidFill>
          <a:ln w="19050">
            <a:solidFill>
              <a:schemeClr val="lt1"/>
            </a:solidFill>
          </a:ln>
          <a:effectLst/>
        </c:spPr>
        <c:dLbl>
          <c:idx val="0"/>
          <c:layout>
            <c:manualLayout>
              <c:x val="3.7942820238952707E-2"/>
              <c:y val="0.12949637012749779"/>
            </c:manualLayout>
          </c:layout>
          <c:spPr>
            <a:noFill/>
            <a:ln>
              <a:noFill/>
            </a:ln>
            <a:effectLst/>
          </c:spPr>
          <c:txPr>
            <a:bodyPr rot="0" spcFirstLastPara="1" vertOverflow="clip" horzOverflow="clip" vert="horz" wrap="square" lIns="38100" tIns="19050" rIns="38100" bIns="19050" anchor="ctr" anchorCtr="1">
              <a:noAutofit/>
            </a:bodyPr>
            <a:lstStyle/>
            <a:p>
              <a:pPr>
                <a:defRPr sz="900" b="1" i="0" u="none" strike="noStrike" kern="1200" baseline="0">
                  <a:solidFill>
                    <a:srgbClr val="7C3636"/>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19257209568046893"/>
                  <c:h val="0.2427348491659658"/>
                </c:manualLayout>
              </c15:layout>
            </c:ext>
          </c:extLst>
        </c:dLbl>
      </c:pivotFmt>
      <c:pivotFmt>
        <c:idx val="3"/>
        <c:spPr>
          <a:solidFill>
            <a:srgbClr val="C00000"/>
          </a:solidFill>
          <a:ln w="19050">
            <a:solidFill>
              <a:schemeClr val="lt1"/>
            </a:solidFill>
          </a:ln>
          <a:effectLst/>
        </c:spPr>
        <c:dLbl>
          <c:idx val="0"/>
          <c:layout>
            <c:manualLayout>
              <c:x val="3.7942820238952707E-2"/>
              <c:y val="0.12949637012749779"/>
            </c:manualLayout>
          </c:layout>
          <c:spPr>
            <a:noFill/>
            <a:ln>
              <a:noFill/>
            </a:ln>
            <a:effectLst/>
          </c:spPr>
          <c:txPr>
            <a:bodyPr rot="0" spcFirstLastPara="1" vertOverflow="clip" horzOverflow="clip" vert="horz" wrap="square" lIns="38100" tIns="19050" rIns="38100" bIns="19050" anchor="ctr" anchorCtr="1">
              <a:noAutofit/>
            </a:bodyPr>
            <a:lstStyle/>
            <a:p>
              <a:pPr>
                <a:defRPr sz="900" b="1" i="0" u="none" strike="noStrike" kern="1200" baseline="0">
                  <a:solidFill>
                    <a:srgbClr val="7C3636"/>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19257209568046893"/>
                  <c:h val="0.2427348491659658"/>
                </c:manualLayout>
              </c15:layout>
            </c:ext>
          </c:extLst>
        </c:dLbl>
      </c:pivotFmt>
      <c:pivotFmt>
        <c:idx val="4"/>
        <c:spPr>
          <a:solidFill>
            <a:schemeClr val="accent1"/>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rgbClr val="C00000"/>
          </a:solidFill>
          <a:ln w="19050">
            <a:solidFill>
              <a:schemeClr val="lt1"/>
            </a:solidFill>
          </a:ln>
          <a:effectLst/>
        </c:spPr>
        <c:dLbl>
          <c:idx val="0"/>
          <c:layout>
            <c:manualLayout>
              <c:x val="3.7942820238952707E-2"/>
              <c:y val="0.12949637012749779"/>
            </c:manualLayout>
          </c:layout>
          <c:spPr>
            <a:noFill/>
            <a:ln>
              <a:noFill/>
            </a:ln>
            <a:effectLst/>
          </c:spPr>
          <c:txPr>
            <a:bodyPr rot="0" spcFirstLastPara="1" vertOverflow="clip" horzOverflow="clip" vert="horz" wrap="square" lIns="38100" tIns="19050" rIns="38100" bIns="19050" anchor="ctr" anchorCtr="1">
              <a:noAutofit/>
            </a:bodyPr>
            <a:lstStyle/>
            <a:p>
              <a:pPr>
                <a:defRPr sz="900" b="1" i="0" u="none" strike="noStrike" kern="1200" baseline="0">
                  <a:solidFill>
                    <a:srgbClr val="7C3636"/>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19257209568046893"/>
                  <c:h val="0.2427348491659658"/>
                </c:manualLayout>
              </c15:layout>
            </c:ext>
          </c:extLst>
        </c:dLbl>
      </c:pivotFmt>
      <c:pivotFmt>
        <c:idx val="6"/>
        <c:spPr>
          <a:solidFill>
            <a:srgbClr val="FFBABA"/>
          </a:solidFill>
          <a:ln w="19050">
            <a:solidFill>
              <a:schemeClr val="lt1"/>
            </a:solidFill>
          </a:ln>
          <a:effectLst/>
        </c:spPr>
        <c:dLbl>
          <c:idx val="0"/>
          <c:layout>
            <c:manualLayout>
              <c:x val="-5.7720048975688804E-2"/>
              <c:y val="-3.1176744643370755E-2"/>
            </c:manualLayout>
          </c:layout>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8"/>
        <c:spPr>
          <a:solidFill>
            <a:srgbClr val="C00000"/>
          </a:solidFill>
          <a:ln w="19050">
            <a:solidFill>
              <a:schemeClr val="lt1"/>
            </a:solidFill>
          </a:ln>
          <a:effectLst/>
        </c:spPr>
        <c:dLbl>
          <c:idx val="0"/>
          <c:layout>
            <c:manualLayout>
              <c:x val="3.7942820238952707E-2"/>
              <c:y val="0.12949637012749779"/>
            </c:manualLayout>
          </c:layout>
          <c:spPr>
            <a:noFill/>
            <a:ln>
              <a:noFill/>
            </a:ln>
            <a:effectLst/>
          </c:spPr>
          <c:txPr>
            <a:bodyPr rot="0" spcFirstLastPara="1" vertOverflow="clip" horzOverflow="clip" vert="horz" wrap="square" lIns="38100" tIns="19050" rIns="38100" bIns="19050" anchor="ctr" anchorCtr="1">
              <a:noAutofit/>
            </a:bodyPr>
            <a:lstStyle/>
            <a:p>
              <a:pPr>
                <a:defRPr sz="900" b="1" i="0" u="none" strike="noStrike" kern="1200" baseline="0">
                  <a:solidFill>
                    <a:srgbClr val="7C3636"/>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19257209568046893"/>
                  <c:h val="0.2427348491659658"/>
                </c:manualLayout>
              </c15:layout>
            </c:ext>
          </c:extLst>
        </c:dLbl>
      </c:pivotFmt>
      <c:pivotFmt>
        <c:idx val="9"/>
        <c:spPr>
          <a:solidFill>
            <a:srgbClr val="FFBABA"/>
          </a:solidFill>
          <a:ln w="19050">
            <a:solidFill>
              <a:schemeClr val="lt1"/>
            </a:solidFill>
          </a:ln>
          <a:effectLst/>
        </c:spPr>
        <c:dLbl>
          <c:idx val="0"/>
          <c:layout>
            <c:manualLayout>
              <c:x val="-5.7720048975688804E-2"/>
              <c:y val="-3.1176744643370755E-2"/>
            </c:manualLayout>
          </c:layout>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0"/>
        <c:spPr>
          <a:solidFill>
            <a:schemeClr val="accent1"/>
          </a:solidFill>
          <a:ln w="19050">
            <a:solidFill>
              <a:schemeClr val="lt1"/>
            </a:solidFill>
          </a:ln>
          <a:effectLst/>
        </c:spPr>
        <c:marker>
          <c:symbol val="none"/>
        </c:marker>
        <c:dLbl>
          <c:idx val="0"/>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1"/>
        <c:spPr>
          <a:solidFill>
            <a:srgbClr val="C00000"/>
          </a:solidFill>
          <a:ln w="19050">
            <a:solidFill>
              <a:schemeClr val="lt1"/>
            </a:solidFill>
          </a:ln>
          <a:effectLst/>
        </c:spPr>
        <c:dLbl>
          <c:idx val="0"/>
          <c:layout>
            <c:manualLayout>
              <c:x val="3.7942820238952707E-2"/>
              <c:y val="0.12949637012749779"/>
            </c:manualLayout>
          </c:layout>
          <c:spPr>
            <a:noFill/>
            <a:ln>
              <a:noFill/>
            </a:ln>
            <a:effectLst/>
          </c:spPr>
          <c:txPr>
            <a:bodyPr rot="0" spcFirstLastPara="1" vertOverflow="clip" horzOverflow="clip" vert="horz" wrap="square" lIns="38100" tIns="19050" rIns="38100" bIns="19050" anchor="ctr" anchorCtr="1">
              <a:noAutofit/>
            </a:bodyPr>
            <a:lstStyle/>
            <a:p>
              <a:pPr>
                <a:defRPr sz="900" b="1" i="0" u="none" strike="noStrike" kern="1200" baseline="0">
                  <a:solidFill>
                    <a:srgbClr val="7C3636"/>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19257209568046893"/>
                  <c:h val="0.2427348491659658"/>
                </c:manualLayout>
              </c15:layout>
            </c:ext>
          </c:extLst>
        </c:dLbl>
      </c:pivotFmt>
      <c:pivotFmt>
        <c:idx val="12"/>
        <c:spPr>
          <a:solidFill>
            <a:srgbClr val="FFBABA"/>
          </a:solidFill>
          <a:ln w="19050">
            <a:solidFill>
              <a:schemeClr val="lt1"/>
            </a:solidFill>
          </a:ln>
          <a:effectLst/>
        </c:spPr>
        <c:dLbl>
          <c:idx val="0"/>
          <c:layout>
            <c:manualLayout>
              <c:x val="-5.7720048975688804E-2"/>
              <c:y val="-3.1176744643370755E-2"/>
            </c:manualLayout>
          </c:layout>
          <c:spPr>
            <a:noFill/>
            <a:ln>
              <a:no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rgbClr val="7C3636"/>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chemeClr val="accent1"/>
          </a:solidFill>
          <a:ln w="19050">
            <a:solidFill>
              <a:schemeClr val="lt1"/>
            </a:solidFill>
          </a:ln>
          <a:effectLst>
            <a:innerShdw blurRad="63500" dist="50800" dir="18900000">
              <a:prstClr val="black">
                <a:alpha val="50000"/>
              </a:prstClr>
            </a:inn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14"/>
        <c:spPr>
          <a:solidFill>
            <a:srgbClr val="C00000"/>
          </a:solidFill>
          <a:ln w="19050">
            <a:solidFill>
              <a:schemeClr val="lt1"/>
            </a:solidFill>
          </a:ln>
          <a:effectLst>
            <a:innerShdw blurRad="63500" dist="50800" dir="18900000">
              <a:prstClr val="black">
                <a:alpha val="50000"/>
              </a:prstClr>
            </a:innerShdw>
          </a:effectLst>
        </c:spPr>
        <c:dLbl>
          <c:idx val="0"/>
          <c:layout>
            <c:manualLayout>
              <c:x val="0.10513070975646088"/>
              <c:y val="0.16313729520143158"/>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15"/>
        <c:spPr>
          <a:solidFill>
            <a:srgbClr val="FFBABA"/>
          </a:solidFill>
          <a:ln w="19050">
            <a:solidFill>
              <a:schemeClr val="lt1"/>
            </a:solidFill>
          </a:ln>
          <a:effectLst>
            <a:innerShdw blurRad="63500" dist="50800" dir="18900000">
              <a:prstClr val="black">
                <a:alpha val="50000"/>
              </a:prstClr>
            </a:innerShdw>
          </a:effectLst>
        </c:spPr>
        <c:dLbl>
          <c:idx val="0"/>
          <c:layout>
            <c:manualLayout>
              <c:x val="-0.11066390500680102"/>
              <c:y val="-0.13803924978582674"/>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16"/>
        <c:spPr>
          <a:solidFill>
            <a:srgbClr val="C00000"/>
          </a:solidFill>
          <a:ln w="19050">
            <a:solidFill>
              <a:schemeClr val="lt1"/>
            </a:solidFill>
          </a:ln>
          <a:effectLst>
            <a:innerShdw blurRad="63500" dist="50800" dir="18900000">
              <a:prstClr val="black">
                <a:alpha val="50000"/>
              </a:prstClr>
            </a:innerShdw>
          </a:effectLst>
        </c:spPr>
      </c:pivotFmt>
      <c:pivotFmt>
        <c:idx val="17"/>
        <c:spPr>
          <a:solidFill>
            <a:schemeClr val="accent1"/>
          </a:solidFill>
          <a:ln w="19050">
            <a:solidFill>
              <a:schemeClr val="lt1"/>
            </a:solidFill>
          </a:ln>
          <a:effectLst>
            <a:innerShdw blurRad="63500" dist="50800" dir="18900000">
              <a:prstClr val="black">
                <a:alpha val="50000"/>
              </a:prstClr>
            </a:inn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18"/>
        <c:spPr>
          <a:solidFill>
            <a:srgbClr val="C00000"/>
          </a:solidFill>
          <a:ln w="19050">
            <a:solidFill>
              <a:schemeClr val="lt1"/>
            </a:solidFill>
          </a:ln>
          <a:effectLst>
            <a:innerShdw blurRad="63500" dist="50800" dir="18900000">
              <a:prstClr val="black">
                <a:alpha val="50000"/>
              </a:prstClr>
            </a:innerShdw>
          </a:effectLst>
        </c:spPr>
        <c:dLbl>
          <c:idx val="0"/>
          <c:layout>
            <c:manualLayout>
              <c:x val="0.10513070975646088"/>
              <c:y val="0.16313729520143158"/>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19"/>
        <c:spPr>
          <a:solidFill>
            <a:srgbClr val="FFBABA"/>
          </a:solidFill>
          <a:ln w="19050">
            <a:solidFill>
              <a:schemeClr val="lt1"/>
            </a:solidFill>
          </a:ln>
          <a:effectLst>
            <a:innerShdw blurRad="63500" dist="50800" dir="18900000">
              <a:prstClr val="black">
                <a:alpha val="50000"/>
              </a:prstClr>
            </a:innerShdw>
          </a:effectLst>
        </c:spPr>
        <c:dLbl>
          <c:idx val="0"/>
          <c:layout>
            <c:manualLayout>
              <c:x val="-0.11066390500680102"/>
              <c:y val="-0.13803924978582674"/>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20"/>
        <c:spPr>
          <a:solidFill>
            <a:schemeClr val="accent1"/>
          </a:solidFill>
          <a:ln w="19050">
            <a:solidFill>
              <a:schemeClr val="lt1"/>
            </a:solidFill>
          </a:ln>
          <a:effectLst>
            <a:innerShdw blurRad="63500" dist="50800" dir="18900000">
              <a:prstClr val="black">
                <a:alpha val="50000"/>
              </a:prstClr>
            </a:inn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21"/>
        <c:spPr>
          <a:solidFill>
            <a:srgbClr val="C00000"/>
          </a:solidFill>
          <a:ln w="19050">
            <a:solidFill>
              <a:schemeClr val="lt1"/>
            </a:solidFill>
          </a:ln>
          <a:effectLst>
            <a:innerShdw blurRad="63500" dist="50800" dir="18900000">
              <a:prstClr val="black">
                <a:alpha val="50000"/>
              </a:prstClr>
            </a:innerShdw>
          </a:effectLst>
        </c:spPr>
        <c:dLbl>
          <c:idx val="0"/>
          <c:layout>
            <c:manualLayout>
              <c:x val="0.10513070975646088"/>
              <c:y val="0.16313729520143158"/>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
        <c:idx val="22"/>
        <c:spPr>
          <a:solidFill>
            <a:srgbClr val="FFBABA"/>
          </a:solidFill>
          <a:ln w="19050">
            <a:solidFill>
              <a:schemeClr val="lt1"/>
            </a:solidFill>
          </a:ln>
          <a:effectLst>
            <a:innerShdw blurRad="63500" dist="50800" dir="18900000">
              <a:prstClr val="black">
                <a:alpha val="50000"/>
              </a:prstClr>
            </a:innerShdw>
          </a:effectLst>
        </c:spPr>
        <c:dLbl>
          <c:idx val="0"/>
          <c:layout>
            <c:manualLayout>
              <c:x val="-0.11066390500680102"/>
              <c:y val="-0.13803924978582674"/>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extLst>
        </c:dLbl>
      </c:pivotFmt>
    </c:pivotFmts>
    <c:plotArea>
      <c:layout/>
      <c:doughnutChart>
        <c:varyColors val="1"/>
        <c:ser>
          <c:idx val="0"/>
          <c:order val="0"/>
          <c:tx>
            <c:strRef>
              <c:f>'Pivot Table and Chart'!$AC$3</c:f>
              <c:strCache>
                <c:ptCount val="1"/>
                <c:pt idx="0">
                  <c:v>Total</c:v>
                </c:pt>
              </c:strCache>
            </c:strRef>
          </c:tx>
          <c:spPr>
            <a:effectLst>
              <a:innerShdw blurRad="63500" dist="50800" dir="18900000">
                <a:prstClr val="black">
                  <a:alpha val="50000"/>
                </a:prstClr>
              </a:innerShdw>
            </a:effectLst>
          </c:spPr>
          <c:dPt>
            <c:idx val="0"/>
            <c:bubble3D val="0"/>
            <c:spPr>
              <a:solidFill>
                <a:srgbClr val="C00000"/>
              </a:solidFill>
              <a:ln w="19050">
                <a:solidFill>
                  <a:schemeClr val="lt1"/>
                </a:solidFill>
              </a:ln>
              <a:effectLst>
                <a:innerShdw blurRad="63500" dist="50800" dir="18900000">
                  <a:prstClr val="black">
                    <a:alpha val="50000"/>
                  </a:prstClr>
                </a:innerShdw>
              </a:effectLst>
            </c:spPr>
            <c:extLst>
              <c:ext xmlns:c16="http://schemas.microsoft.com/office/drawing/2014/chart" uri="{C3380CC4-5D6E-409C-BE32-E72D297353CC}">
                <c16:uniqueId val="{00000001-10B0-4317-BCC3-DA505C925B54}"/>
              </c:ext>
            </c:extLst>
          </c:dPt>
          <c:dPt>
            <c:idx val="1"/>
            <c:bubble3D val="0"/>
            <c:spPr>
              <a:solidFill>
                <a:srgbClr val="FFBABA"/>
              </a:solidFill>
              <a:ln w="19050">
                <a:solidFill>
                  <a:schemeClr val="lt1"/>
                </a:solidFill>
              </a:ln>
              <a:effectLst>
                <a:innerShdw blurRad="63500" dist="50800" dir="18900000">
                  <a:prstClr val="black">
                    <a:alpha val="50000"/>
                  </a:prstClr>
                </a:innerShdw>
              </a:effectLst>
            </c:spPr>
            <c:extLst>
              <c:ext xmlns:c16="http://schemas.microsoft.com/office/drawing/2014/chart" uri="{C3380CC4-5D6E-409C-BE32-E72D297353CC}">
                <c16:uniqueId val="{00000003-10B0-4317-BCC3-DA505C925B54}"/>
              </c:ext>
            </c:extLst>
          </c:dPt>
          <c:dLbls>
            <c:dLbl>
              <c:idx val="0"/>
              <c:layout>
                <c:manualLayout>
                  <c:x val="0.10513070975646088"/>
                  <c:y val="0.16313729520143158"/>
                </c:manualLayout>
              </c:layout>
              <c:showLegendKey val="0"/>
              <c:showVal val="1"/>
              <c:showCatName val="1"/>
              <c:showSerName val="0"/>
              <c:showPercent val="0"/>
              <c:showBubbleSize val="0"/>
              <c:separator>
</c:separator>
              <c:extLst>
                <c:ext xmlns:c15="http://schemas.microsoft.com/office/drawing/2012/chart" uri="{CE6537A1-D6FC-4f65-9D91-7224C49458BB}"/>
                <c:ext xmlns:c16="http://schemas.microsoft.com/office/drawing/2014/chart" uri="{C3380CC4-5D6E-409C-BE32-E72D297353CC}">
                  <c16:uniqueId val="{00000001-10B0-4317-BCC3-DA505C925B54}"/>
                </c:ext>
              </c:extLst>
            </c:dLbl>
            <c:dLbl>
              <c:idx val="1"/>
              <c:layout>
                <c:manualLayout>
                  <c:x val="-0.11066390500680102"/>
                  <c:y val="-0.13803924978582674"/>
                </c:manualLayout>
              </c:layout>
              <c:showLegendKey val="0"/>
              <c:showVal val="1"/>
              <c:showCatName val="1"/>
              <c:showSerName val="0"/>
              <c:showPercent val="0"/>
              <c:showBubbleSize val="0"/>
              <c:separator>
</c:separator>
              <c:extLst>
                <c:ext xmlns:c15="http://schemas.microsoft.com/office/drawing/2012/chart" uri="{CE6537A1-D6FC-4f65-9D91-7224C49458BB}"/>
                <c:ext xmlns:c16="http://schemas.microsoft.com/office/drawing/2014/chart" uri="{C3380CC4-5D6E-409C-BE32-E72D297353CC}">
                  <c16:uniqueId val="{00000003-10B0-4317-BCC3-DA505C925B54}"/>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rgbClr val="760000"/>
                    </a:solidFill>
                    <a:latin typeface="+mn-lt"/>
                    <a:ea typeface="+mn-ea"/>
                    <a:cs typeface="+mn-cs"/>
                  </a:defRPr>
                </a:pPr>
                <a:endParaRPr lang="en-US"/>
              </a:p>
            </c:txPr>
            <c:showLegendKey val="0"/>
            <c:showVal val="1"/>
            <c:showCatName val="1"/>
            <c:showSerName val="0"/>
            <c:showPercent val="0"/>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'Pivot Table and Chart'!$AB$4:$AB$5</c:f>
              <c:strCache>
                <c:ptCount val="2"/>
                <c:pt idx="0">
                  <c:v>No</c:v>
                </c:pt>
                <c:pt idx="1">
                  <c:v>Yes</c:v>
                </c:pt>
              </c:strCache>
            </c:strRef>
          </c:cat>
          <c:val>
            <c:numRef>
              <c:f>'Pivot Table and Chart'!$AC$4:$AC$5</c:f>
              <c:numCache>
                <c:formatCode>General</c:formatCode>
                <c:ptCount val="2"/>
                <c:pt idx="0">
                  <c:v>8393</c:v>
                </c:pt>
                <c:pt idx="1">
                  <c:v>1158</c:v>
                </c:pt>
              </c:numCache>
            </c:numRef>
          </c:val>
          <c:extLst>
            <c:ext xmlns:c16="http://schemas.microsoft.com/office/drawing/2014/chart" uri="{C3380CC4-5D6E-409C-BE32-E72D297353CC}">
              <c16:uniqueId val="{00000004-10B0-4317-BCC3-DA505C925B54}"/>
            </c:ext>
          </c:extLst>
        </c:ser>
        <c:dLbls>
          <c:showLegendKey val="0"/>
          <c:showVal val="0"/>
          <c:showCatName val="0"/>
          <c:showSerName val="0"/>
          <c:showPercent val="0"/>
          <c:showBubbleSize val="0"/>
          <c:showLeaderLines val="1"/>
        </c:dLbls>
        <c:firstSliceAng val="310"/>
        <c:holeSize val="60"/>
      </c:doughnutChart>
      <c:spPr>
        <a:noFill/>
        <a:ln>
          <a:noFill/>
        </a:ln>
        <a:effectLst>
          <a:innerShdw blurRad="63500" dist="50800" dir="13500000">
            <a:prstClr val="black">
              <a:alpha val="50000"/>
            </a:prstClr>
          </a:innerShdw>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[Zomato_Data-2.xlsx]Pivot Table and Chart!PivotTable2</c:name>
    <c:fmtId val="-1"/>
  </c:pivotSource>
  <c:chart>
    <c:autoTitleDeleted val="1"/>
    <c:pivotFmts>
      <c:pivotFmt>
        <c:idx val="0"/>
        <c:spPr>
          <a:solidFill>
            <a:schemeClr val="accent1"/>
          </a:solidFill>
          <a:ln w="28575" cap="rnd">
            <a:solidFill>
              <a:srgbClr val="FF0000"/>
            </a:solidFill>
            <a:round/>
          </a:ln>
          <a:effectLst/>
        </c:spPr>
        <c:marker>
          <c:symbol val="circle"/>
          <c:size val="8"/>
          <c:spPr>
            <a:solidFill>
              <a:srgbClr val="C00000">
                <a:alpha val="99000"/>
              </a:srgbClr>
            </a:solidFill>
            <a:ln w="9525">
              <a:solidFill>
                <a:srgbClr val="FFBABA"/>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rgbClr val="FF0000"/>
            </a:solidFill>
            <a:round/>
          </a:ln>
          <a:effectLst/>
        </c:spPr>
        <c:marker>
          <c:symbol val="circle"/>
          <c:size val="8"/>
          <c:spPr>
            <a:solidFill>
              <a:srgbClr val="C00000">
                <a:alpha val="99000"/>
              </a:srgbClr>
            </a:solidFill>
            <a:ln w="9525">
              <a:solidFill>
                <a:srgbClr val="FFBABA"/>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rgbClr val="FF0000"/>
            </a:solidFill>
            <a:round/>
          </a:ln>
          <a:effectLst/>
        </c:spPr>
        <c:marker>
          <c:symbol val="circle"/>
          <c:size val="8"/>
          <c:spPr>
            <a:solidFill>
              <a:srgbClr val="C00000">
                <a:alpha val="99000"/>
              </a:srgbClr>
            </a:solidFill>
            <a:ln w="9525">
              <a:solidFill>
                <a:srgbClr val="FFBABA"/>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rgbClr val="FF0000"/>
            </a:solidFill>
            <a:round/>
          </a:ln>
          <a:effectLst/>
        </c:spPr>
        <c:marker>
          <c:symbol val="circle"/>
          <c:size val="8"/>
          <c:spPr>
            <a:solidFill>
              <a:srgbClr val="C00000">
                <a:alpha val="99000"/>
              </a:srgbClr>
            </a:solidFill>
            <a:ln w="9525">
              <a:solidFill>
                <a:srgbClr val="FFBABA"/>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rgbClr val="FF0000"/>
            </a:solidFill>
            <a:round/>
          </a:ln>
          <a:effectLst/>
        </c:spPr>
        <c:marker>
          <c:symbol val="circle"/>
          <c:size val="8"/>
          <c:spPr>
            <a:solidFill>
              <a:srgbClr val="C00000">
                <a:alpha val="99000"/>
              </a:srgbClr>
            </a:solidFill>
            <a:ln w="9525">
              <a:solidFill>
                <a:srgbClr val="FFBABA"/>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'Pivot Table and Chart'!$J$2</c:f>
              <c:strCache>
                <c:ptCount val="1"/>
                <c:pt idx="0">
                  <c:v>Total</c:v>
                </c:pt>
              </c:strCache>
            </c:strRef>
          </c:tx>
          <c:spPr>
            <a:ln w="28575" cap="rnd">
              <a:solidFill>
                <a:srgbClr val="FF0000"/>
              </a:solidFill>
              <a:round/>
            </a:ln>
            <a:effectLst/>
          </c:spPr>
          <c:marker>
            <c:symbol val="circle"/>
            <c:size val="8"/>
            <c:spPr>
              <a:solidFill>
                <a:srgbClr val="C00000">
                  <a:alpha val="99000"/>
                </a:srgbClr>
              </a:solidFill>
              <a:ln w="9525">
                <a:solidFill>
                  <a:srgbClr val="FFBABA"/>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 and Chart'!$I$3:$I$12</c:f>
              <c:strCache>
                <c:ptCount val="9"/>
                <c:pt idx="0">
                  <c:v>2012</c:v>
                </c:pt>
                <c:pt idx="1">
                  <c:v>2015</c:v>
                </c:pt>
                <c:pt idx="2">
                  <c:v>2016</c:v>
                </c:pt>
                <c:pt idx="3">
                  <c:v>2014</c:v>
                </c:pt>
                <c:pt idx="4">
                  <c:v>2013</c:v>
                </c:pt>
                <c:pt idx="5">
                  <c:v>2010</c:v>
                </c:pt>
                <c:pt idx="6">
                  <c:v>2017</c:v>
                </c:pt>
                <c:pt idx="7">
                  <c:v>2011</c:v>
                </c:pt>
                <c:pt idx="8">
                  <c:v>2018</c:v>
                </c:pt>
              </c:strCache>
            </c:strRef>
          </c:cat>
          <c:val>
            <c:numRef>
              <c:f>'Pivot Table and Chart'!$J$3:$J$12</c:f>
              <c:numCache>
                <c:formatCode>General</c:formatCode>
                <c:ptCount val="9"/>
                <c:pt idx="0">
                  <c:v>1022</c:v>
                </c:pt>
                <c:pt idx="1">
                  <c:v>1024</c:v>
                </c:pt>
                <c:pt idx="2">
                  <c:v>1027</c:v>
                </c:pt>
                <c:pt idx="3">
                  <c:v>1051</c:v>
                </c:pt>
                <c:pt idx="4">
                  <c:v>1061</c:v>
                </c:pt>
                <c:pt idx="5">
                  <c:v>1080</c:v>
                </c:pt>
                <c:pt idx="6">
                  <c:v>1086</c:v>
                </c:pt>
                <c:pt idx="7">
                  <c:v>1098</c:v>
                </c:pt>
                <c:pt idx="8">
                  <c:v>1102</c:v>
                </c:pt>
              </c:numCache>
            </c:numRef>
          </c:val>
          <c:smooth val="0"/>
          <c:extLst>
            <c:ext xmlns:c16="http://schemas.microsoft.com/office/drawing/2014/chart" uri="{C3380CC4-5D6E-409C-BE32-E72D297353CC}">
              <c16:uniqueId val="{00000000-77DB-4D2C-B81D-F5DDE6E2A93A}"/>
            </c:ext>
          </c:extLst>
        </c:ser>
        <c:dLbls>
          <c:showLegendKey val="0"/>
          <c:showVal val="0"/>
          <c:showCatName val="0"/>
          <c:showSerName val="0"/>
          <c:showPercent val="0"/>
          <c:showBubbleSize val="0"/>
        </c:dLbls>
        <c:marker val="1"/>
        <c:smooth val="0"/>
        <c:axId val="276712688"/>
        <c:axId val="276716848"/>
      </c:lineChart>
      <c:catAx>
        <c:axId val="2767126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716848"/>
        <c:crosses val="autoZero"/>
        <c:auto val="1"/>
        <c:lblAlgn val="ctr"/>
        <c:lblOffset val="100"/>
        <c:noMultiLvlLbl val="0"/>
      </c:catAx>
      <c:valAx>
        <c:axId val="27671684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7126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[Zomato_Data-2.xlsx]Pivot Table and Chart!PivotTable3</c:name>
    <c:fmtId val="13"/>
  </c:pivotSource>
  <c:chart>
    <c:autoTitleDeleted val="1"/>
    <c:pivotFmts>
      <c:pivotFmt>
        <c:idx val="0"/>
        <c:spPr>
          <a:solidFill>
            <a:schemeClr val="accent1"/>
          </a:solidFill>
          <a:ln>
            <a:noFill/>
          </a:ln>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76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76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76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 and Chart'!$M$2</c:f>
              <c:strCache>
                <c:ptCount val="1"/>
                <c:pt idx="0">
                  <c:v>Total</c:v>
                </c:pt>
              </c:strCache>
            </c:strRef>
          </c:tx>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invertIfNegative val="0"/>
          <c:dLbls>
            <c:dLbl>
              <c:idx val="3"/>
              <c:delete val="1"/>
              <c:extLst>
                <c:ext xmlns:c15="http://schemas.microsoft.com/office/drawing/2012/chart" uri="{CE6537A1-D6FC-4f65-9D91-7224C49458BB}"/>
                <c:ext xmlns:c16="http://schemas.microsoft.com/office/drawing/2014/chart" uri="{C3380CC4-5D6E-409C-BE32-E72D297353CC}">
                  <c16:uniqueId val="{00000004-7A61-498F-BC14-5D92BF064305}"/>
                </c:ext>
              </c:extLst>
            </c:dLbl>
            <c:dLbl>
              <c:idx val="6"/>
              <c:delete val="1"/>
              <c:extLst>
                <c:ext xmlns:c15="http://schemas.microsoft.com/office/drawing/2012/chart" uri="{CE6537A1-D6FC-4f65-9D91-7224C49458BB}"/>
                <c:ext xmlns:c16="http://schemas.microsoft.com/office/drawing/2014/chart" uri="{C3380CC4-5D6E-409C-BE32-E72D297353CC}">
                  <c16:uniqueId val="{00000003-7A61-498F-BC14-5D92BF064305}"/>
                </c:ext>
              </c:extLst>
            </c:dLbl>
            <c:dLbl>
              <c:idx val="8"/>
              <c:delete val="1"/>
              <c:extLst>
                <c:ext xmlns:c15="http://schemas.microsoft.com/office/drawing/2012/chart" uri="{CE6537A1-D6FC-4f65-9D91-7224C49458BB}"/>
                <c:ext xmlns:c16="http://schemas.microsoft.com/office/drawing/2014/chart" uri="{C3380CC4-5D6E-409C-BE32-E72D297353CC}">
                  <c16:uniqueId val="{00000002-7A61-498F-BC14-5D92BF064305}"/>
                </c:ext>
              </c:extLst>
            </c:dLbl>
            <c:dLbl>
              <c:idx val="11"/>
              <c:delete val="1"/>
              <c:extLst>
                <c:ext xmlns:c15="http://schemas.microsoft.com/office/drawing/2012/chart" uri="{CE6537A1-D6FC-4f65-9D91-7224C49458BB}"/>
                <c:ext xmlns:c16="http://schemas.microsoft.com/office/drawing/2014/chart" uri="{C3380CC4-5D6E-409C-BE32-E72D297353CC}">
                  <c16:uniqueId val="{00000005-7A61-498F-BC14-5D92BF064305}"/>
                </c:ext>
              </c:extLst>
            </c:dLbl>
            <c:dLbl>
              <c:idx val="12"/>
              <c:delete val="1"/>
              <c:extLst>
                <c:ext xmlns:c15="http://schemas.microsoft.com/office/drawing/2012/chart" uri="{CE6537A1-D6FC-4f65-9D91-7224C49458BB}"/>
                <c:ext xmlns:c16="http://schemas.microsoft.com/office/drawing/2014/chart" uri="{C3380CC4-5D6E-409C-BE32-E72D297353CC}">
                  <c16:uniqueId val="{00000006-7A61-498F-BC14-5D92BF064305}"/>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76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 and Chart'!$L$3:$L$18</c:f>
              <c:strCache>
                <c:ptCount val="15"/>
                <c:pt idx="0">
                  <c:v>Brazil</c:v>
                </c:pt>
                <c:pt idx="1">
                  <c:v>Singapore</c:v>
                </c:pt>
                <c:pt idx="2">
                  <c:v>Canada</c:v>
                </c:pt>
                <c:pt idx="3">
                  <c:v>Australia</c:v>
                </c:pt>
                <c:pt idx="4">
                  <c:v>India</c:v>
                </c:pt>
                <c:pt idx="5">
                  <c:v>Sri Lanka</c:v>
                </c:pt>
                <c:pt idx="6">
                  <c:v>Qatar</c:v>
                </c:pt>
                <c:pt idx="7">
                  <c:v>United Kingdom</c:v>
                </c:pt>
                <c:pt idx="8">
                  <c:v>New Zealand</c:v>
                </c:pt>
                <c:pt idx="9">
                  <c:v>South Africa</c:v>
                </c:pt>
                <c:pt idx="10">
                  <c:v>Philippines</c:v>
                </c:pt>
                <c:pt idx="11">
                  <c:v>United States of America</c:v>
                </c:pt>
                <c:pt idx="12">
                  <c:v>Turkey</c:v>
                </c:pt>
                <c:pt idx="13">
                  <c:v>United Arab Emirates</c:v>
                </c:pt>
                <c:pt idx="14">
                  <c:v>Indonesia</c:v>
                </c:pt>
              </c:strCache>
            </c:strRef>
          </c:cat>
          <c:val>
            <c:numRef>
              <c:f>'Pivot Table and Chart'!$M$3:$M$18</c:f>
              <c:numCache>
                <c:formatCode>General</c:formatCode>
                <c:ptCount val="15"/>
                <c:pt idx="0">
                  <c:v>19.616666666666667</c:v>
                </c:pt>
                <c:pt idx="1">
                  <c:v>31.9</c:v>
                </c:pt>
                <c:pt idx="2">
                  <c:v>103</c:v>
                </c:pt>
                <c:pt idx="3">
                  <c:v>111.41666666666667</c:v>
                </c:pt>
                <c:pt idx="4">
                  <c:v>137.21255201109571</c:v>
                </c:pt>
                <c:pt idx="5">
                  <c:v>146.44999999999999</c:v>
                </c:pt>
                <c:pt idx="6">
                  <c:v>163.80000000000001</c:v>
                </c:pt>
                <c:pt idx="7">
                  <c:v>205.48750000000001</c:v>
                </c:pt>
                <c:pt idx="8">
                  <c:v>243.02500000000001</c:v>
                </c:pt>
                <c:pt idx="9">
                  <c:v>315.16666666666669</c:v>
                </c:pt>
                <c:pt idx="10">
                  <c:v>407.40909090909093</c:v>
                </c:pt>
                <c:pt idx="11">
                  <c:v>428.22119815668202</c:v>
                </c:pt>
                <c:pt idx="12">
                  <c:v>431.47058823529414</c:v>
                </c:pt>
                <c:pt idx="13">
                  <c:v>493.51666666666665</c:v>
                </c:pt>
                <c:pt idx="14">
                  <c:v>772.09523809523807</c:v>
                </c:pt>
              </c:numCache>
            </c:numRef>
          </c:val>
          <c:extLst>
            <c:ext xmlns:c16="http://schemas.microsoft.com/office/drawing/2014/chart" uri="{C3380CC4-5D6E-409C-BE32-E72D297353CC}">
              <c16:uniqueId val="{00000000-7A61-498F-BC14-5D92BF064305}"/>
            </c:ext>
          </c:extLst>
        </c:ser>
        <c:dLbls>
          <c:dLblPos val="outEnd"/>
          <c:showLegendKey val="0"/>
          <c:showVal val="1"/>
          <c:showCatName val="0"/>
          <c:showSerName val="0"/>
          <c:showPercent val="0"/>
          <c:showBubbleSize val="0"/>
        </c:dLbls>
        <c:gapWidth val="190"/>
        <c:overlap val="-27"/>
        <c:axId val="1831270176"/>
        <c:axId val="1831278080"/>
      </c:barChart>
      <c:catAx>
        <c:axId val="1831270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278080"/>
        <c:crosses val="autoZero"/>
        <c:auto val="1"/>
        <c:lblAlgn val="ctr"/>
        <c:lblOffset val="100"/>
        <c:noMultiLvlLbl val="0"/>
      </c:catAx>
      <c:valAx>
        <c:axId val="18312780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270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[Zomato_Data-2.xlsx]Pivot Table and Chart!PivotTable5</c:name>
    <c:fmtId val="12"/>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 and Chart'!$S$2</c:f>
              <c:strCache>
                <c:ptCount val="1"/>
                <c:pt idx="0">
                  <c:v>Total</c:v>
                </c:pt>
              </c:strCache>
            </c:strRef>
          </c:tx>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 and Chart'!$R$3:$R$13</c:f>
              <c:strCache>
                <c:ptCount val="10"/>
                <c:pt idx="0">
                  <c:v>Street Food</c:v>
                </c:pt>
                <c:pt idx="1">
                  <c:v>Bakery, Desserts</c:v>
                </c:pt>
                <c:pt idx="2">
                  <c:v>North Indian, Mughlai, Chinese</c:v>
                </c:pt>
                <c:pt idx="3">
                  <c:v>Bakery</c:v>
                </c:pt>
                <c:pt idx="4">
                  <c:v>Cafe</c:v>
                </c:pt>
                <c:pt idx="5">
                  <c:v>North Indian, Mughlai</c:v>
                </c:pt>
                <c:pt idx="6">
                  <c:v>Fast Food</c:v>
                </c:pt>
                <c:pt idx="7">
                  <c:v>Chinese</c:v>
                </c:pt>
                <c:pt idx="8">
                  <c:v>North Indian, Chinese</c:v>
                </c:pt>
                <c:pt idx="9">
                  <c:v>North Indian</c:v>
                </c:pt>
              </c:strCache>
            </c:strRef>
          </c:cat>
          <c:val>
            <c:numRef>
              <c:f>'Pivot Table and Chart'!$S$3:$S$13</c:f>
              <c:numCache>
                <c:formatCode>General</c:formatCode>
                <c:ptCount val="10"/>
                <c:pt idx="0">
                  <c:v>149</c:v>
                </c:pt>
                <c:pt idx="1">
                  <c:v>170</c:v>
                </c:pt>
                <c:pt idx="2">
                  <c:v>197</c:v>
                </c:pt>
                <c:pt idx="3">
                  <c:v>218</c:v>
                </c:pt>
                <c:pt idx="4">
                  <c:v>299</c:v>
                </c:pt>
                <c:pt idx="5">
                  <c:v>334</c:v>
                </c:pt>
                <c:pt idx="6">
                  <c:v>354</c:v>
                </c:pt>
                <c:pt idx="7">
                  <c:v>354</c:v>
                </c:pt>
                <c:pt idx="8">
                  <c:v>511</c:v>
                </c:pt>
                <c:pt idx="9">
                  <c:v>936</c:v>
                </c:pt>
              </c:numCache>
            </c:numRef>
          </c:val>
          <c:extLst>
            <c:ext xmlns:c16="http://schemas.microsoft.com/office/drawing/2014/chart" uri="{C3380CC4-5D6E-409C-BE32-E72D297353CC}">
              <c16:uniqueId val="{00000000-995E-4E74-9F19-AFBA81BADD1B}"/>
            </c:ext>
          </c:extLst>
        </c:ser>
        <c:dLbls>
          <c:dLblPos val="outEnd"/>
          <c:showLegendKey val="0"/>
          <c:showVal val="1"/>
          <c:showCatName val="0"/>
          <c:showSerName val="0"/>
          <c:showPercent val="0"/>
          <c:showBubbleSize val="0"/>
        </c:dLbls>
        <c:gapWidth val="190"/>
        <c:overlap val="-27"/>
        <c:axId val="1831239808"/>
        <c:axId val="1831255616"/>
      </c:barChart>
      <c:catAx>
        <c:axId val="1831239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255616"/>
        <c:crosses val="autoZero"/>
        <c:auto val="1"/>
        <c:lblAlgn val="ctr"/>
        <c:lblOffset val="100"/>
        <c:noMultiLvlLbl val="0"/>
      </c:catAx>
      <c:valAx>
        <c:axId val="183125561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2398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[Zomato_Data-2.xlsx]Pivot Table and Chart!PivotTable12</c:name>
    <c:fmtId val="8"/>
  </c:pivotSource>
  <c:chart>
    <c:autoTitleDeleted val="1"/>
    <c:pivotFmts>
      <c:pivotFmt>
        <c:idx val="0"/>
        <c:spPr>
          <a:gradFill>
            <a:gsLst>
              <a:gs pos="0">
                <a:srgbClr val="FFBABA"/>
              </a:gs>
              <a:gs pos="100000">
                <a:srgbClr val="C00000"/>
              </a:gs>
            </a:gsLst>
            <a:lin ang="5400000" scaled="1"/>
          </a:gradFill>
          <a:ln>
            <a:noFill/>
          </a:ln>
          <a:effectLst/>
        </c:spPr>
        <c:marker>
          <c:symbol val="none"/>
        </c:marker>
        <c:dLbl>
          <c:idx val="0"/>
          <c:delete val="1"/>
          <c:extLst>
            <c:ext xmlns:c15="http://schemas.microsoft.com/office/drawing/2012/chart" uri="{CE6537A1-D6FC-4f65-9D91-7224C49458BB}"/>
          </c:extLst>
        </c:dLbl>
      </c:pivotFmt>
      <c:pivotFmt>
        <c:idx val="1"/>
        <c:spPr>
          <a:gradFill>
            <a:gsLst>
              <a:gs pos="0">
                <a:srgbClr val="FFBABA"/>
              </a:gs>
              <a:gs pos="100000">
                <a:srgbClr val="C00000"/>
              </a:gs>
            </a:gsLst>
            <a:lin ang="5400000" scaled="1"/>
          </a:gradFill>
          <a:ln>
            <a:noFill/>
          </a:ln>
          <a:effectLst/>
        </c:spPr>
        <c:marker>
          <c:symbol val="none"/>
        </c:marker>
        <c:dLbl>
          <c:idx val="0"/>
          <c:delete val="1"/>
          <c:extLst>
            <c:ext xmlns:c15="http://schemas.microsoft.com/office/drawing/2012/chart" uri="{CE6537A1-D6FC-4f65-9D91-7224C49458BB}"/>
          </c:extLst>
        </c:dLbl>
      </c:pivotFmt>
      <c:pivotFmt>
        <c:idx val="2"/>
        <c:spPr>
          <a:gradFill>
            <a:gsLst>
              <a:gs pos="0">
                <a:srgbClr val="FFBABA"/>
              </a:gs>
              <a:gs pos="100000">
                <a:srgbClr val="C00000"/>
              </a:gs>
            </a:gsLst>
            <a:lin ang="5400000" scaled="1"/>
          </a:gradFill>
          <a:ln>
            <a:noFill/>
          </a:ln>
          <a:effectLst/>
        </c:spPr>
        <c:marker>
          <c:symbol val="none"/>
        </c:marker>
        <c:dLbl>
          <c:idx val="0"/>
          <c:delete val="1"/>
          <c:extLst>
            <c:ext xmlns:c15="http://schemas.microsoft.com/office/drawing/2012/chart" uri="{CE6537A1-D6FC-4f65-9D91-7224C49458BB}"/>
          </c:extLst>
        </c:dLbl>
      </c:pivotFmt>
      <c:pivotFmt>
        <c:idx val="3"/>
        <c:spPr>
          <a:gradFill>
            <a:gsLst>
              <a:gs pos="0">
                <a:srgbClr val="FFBABA"/>
              </a:gs>
              <a:gs pos="100000">
                <a:srgbClr val="C00000"/>
              </a:gs>
            </a:gsLst>
            <a:lin ang="5400000" scaled="1"/>
          </a:gradFill>
          <a:ln>
            <a:noFill/>
          </a:ln>
          <a:effectLst/>
        </c:spPr>
        <c:marker>
          <c:symbol val="none"/>
        </c:marker>
        <c:dLbl>
          <c:idx val="0"/>
          <c:spPr>
            <a:noFill/>
            <a:ln>
              <a:noFill/>
            </a:ln>
            <a:effectLst/>
          </c:spPr>
          <c:txPr>
            <a:bodyPr wrap="square" lIns="38100" tIns="19050" rIns="38100" bIns="19050" anchor="ctr">
              <a:spAutoFit/>
            </a:bodyPr>
            <a:lstStyle/>
            <a:p>
              <a:pPr>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a:gsLst>
              <a:gs pos="0">
                <a:srgbClr val="FFBABA"/>
              </a:gs>
              <a:gs pos="100000">
                <a:srgbClr val="C00000"/>
              </a:gs>
            </a:gsLst>
            <a:lin ang="5400000" scaled="1"/>
          </a:gradFill>
          <a:ln>
            <a:noFill/>
          </a:ln>
          <a:effectLst/>
        </c:spPr>
        <c:marker>
          <c:symbol val="none"/>
        </c:marker>
        <c:dLbl>
          <c:idx val="0"/>
          <c:spPr>
            <a:noFill/>
            <a:ln>
              <a:noFill/>
            </a:ln>
            <a:effectLst/>
          </c:spPr>
          <c:txPr>
            <a:bodyPr wrap="square" lIns="38100" tIns="19050" rIns="38100" bIns="19050" anchor="ctr">
              <a:spAutoFit/>
            </a:bodyPr>
            <a:lstStyle/>
            <a:p>
              <a:pPr>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a:gsLst>
              <a:gs pos="0">
                <a:srgbClr val="FFBABA"/>
              </a:gs>
              <a:gs pos="100000">
                <a:srgbClr val="C00000"/>
              </a:gs>
            </a:gsLst>
            <a:lin ang="5400000" scaled="1"/>
          </a:gradFill>
          <a:ln>
            <a:noFill/>
          </a:ln>
          <a:effectLst/>
        </c:spPr>
        <c:marker>
          <c:symbol val="none"/>
        </c:marker>
        <c:dLbl>
          <c:idx val="0"/>
          <c:spPr>
            <a:noFill/>
            <a:ln>
              <a:noFill/>
            </a:ln>
            <a:effectLst/>
          </c:spPr>
          <c:txPr>
            <a:bodyPr wrap="square" lIns="38100" tIns="19050" rIns="38100" bIns="19050" anchor="ctr">
              <a:spAutoFit/>
            </a:bodyPr>
            <a:lstStyle/>
            <a:p>
              <a:pPr>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 and Chart'!$AF$3</c:f>
              <c:strCache>
                <c:ptCount val="1"/>
                <c:pt idx="0">
                  <c:v>Total</c:v>
                </c:pt>
              </c:strCache>
            </c:strRef>
          </c:tx>
          <c:spPr>
            <a:gradFill>
              <a:gsLst>
                <a:gs pos="0">
                  <a:srgbClr val="FFBABA"/>
                </a:gs>
                <a:gs pos="100000">
                  <a:srgbClr val="C00000"/>
                </a:gs>
              </a:gsLst>
              <a:lin ang="5400000" scaled="1"/>
            </a:gradFill>
            <a:ln>
              <a:noFill/>
            </a:ln>
            <a:effectLst/>
          </c:spPr>
          <c:invertIfNegative val="0"/>
          <c:dLbls>
            <c:spPr>
              <a:noFill/>
              <a:ln>
                <a:noFill/>
              </a:ln>
              <a:effectLst/>
            </c:spPr>
            <c:txPr>
              <a:bodyPr wrap="square" lIns="38100" tIns="19050" rIns="38100" bIns="19050" anchor="ctr">
                <a:spAutoFit/>
              </a:bodyPr>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'Pivot Table and Chart'!$AE$4:$AE$18</c:f>
              <c:strCache>
                <c:ptCount val="15"/>
                <c:pt idx="0">
                  <c:v>Qatar</c:v>
                </c:pt>
                <c:pt idx="1">
                  <c:v>Sri Lanka</c:v>
                </c:pt>
                <c:pt idx="2">
                  <c:v>Singapore</c:v>
                </c:pt>
                <c:pt idx="3">
                  <c:v>New Zealand</c:v>
                </c:pt>
                <c:pt idx="4">
                  <c:v>Turkey</c:v>
                </c:pt>
                <c:pt idx="5">
                  <c:v>Brazil</c:v>
                </c:pt>
                <c:pt idx="6">
                  <c:v>United Arab Emirates</c:v>
                </c:pt>
                <c:pt idx="7">
                  <c:v>Indonesia</c:v>
                </c:pt>
                <c:pt idx="8">
                  <c:v>United Kingdom</c:v>
                </c:pt>
                <c:pt idx="9">
                  <c:v>Canada</c:v>
                </c:pt>
                <c:pt idx="10">
                  <c:v>South Africa</c:v>
                </c:pt>
                <c:pt idx="11">
                  <c:v>Philippines</c:v>
                </c:pt>
                <c:pt idx="12">
                  <c:v>Australia</c:v>
                </c:pt>
                <c:pt idx="13">
                  <c:v>United States of America</c:v>
                </c:pt>
                <c:pt idx="14">
                  <c:v>India</c:v>
                </c:pt>
              </c:strCache>
            </c:strRef>
          </c:cat>
          <c:val>
            <c:numRef>
              <c:f>'Pivot Table and Chart'!$AF$4:$AF$18</c:f>
              <c:numCache>
                <c:formatCode>General</c:formatCode>
                <c:ptCount val="15"/>
                <c:pt idx="0">
                  <c:v>1</c:v>
                </c:pt>
                <c:pt idx="1">
                  <c:v>1</c:v>
                </c:pt>
                <c:pt idx="2">
                  <c:v>1</c:v>
                </c:pt>
                <c:pt idx="3">
                  <c:v>2</c:v>
                </c:pt>
                <c:pt idx="4">
                  <c:v>2</c:v>
                </c:pt>
                <c:pt idx="5">
                  <c:v>3</c:v>
                </c:pt>
                <c:pt idx="6">
                  <c:v>3</c:v>
                </c:pt>
                <c:pt idx="7">
                  <c:v>4</c:v>
                </c:pt>
                <c:pt idx="8">
                  <c:v>4</c:v>
                </c:pt>
                <c:pt idx="9">
                  <c:v>4</c:v>
                </c:pt>
                <c:pt idx="10">
                  <c:v>6</c:v>
                </c:pt>
                <c:pt idx="11">
                  <c:v>9</c:v>
                </c:pt>
                <c:pt idx="12">
                  <c:v>23</c:v>
                </c:pt>
                <c:pt idx="13">
                  <c:v>35</c:v>
                </c:pt>
                <c:pt idx="14">
                  <c:v>43</c:v>
                </c:pt>
              </c:numCache>
            </c:numRef>
          </c:val>
          <c:extLst>
            <c:ext xmlns:c16="http://schemas.microsoft.com/office/drawing/2014/chart" uri="{C3380CC4-5D6E-409C-BE32-E72D297353CC}">
              <c16:uniqueId val="{00000000-6615-4863-98D8-EC6211230D57}"/>
            </c:ext>
          </c:extLst>
        </c:ser>
        <c:dLbls>
          <c:dLblPos val="outEnd"/>
          <c:showLegendKey val="0"/>
          <c:showVal val="1"/>
          <c:showCatName val="0"/>
          <c:showSerName val="0"/>
          <c:showPercent val="0"/>
          <c:showBubbleSize val="0"/>
        </c:dLbls>
        <c:gapWidth val="190"/>
        <c:axId val="276691472"/>
        <c:axId val="276688144"/>
      </c:barChart>
      <c:catAx>
        <c:axId val="2766914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688144"/>
        <c:crosses val="autoZero"/>
        <c:auto val="1"/>
        <c:lblAlgn val="ctr"/>
        <c:lblOffset val="100"/>
        <c:noMultiLvlLbl val="0"/>
      </c:catAx>
      <c:valAx>
        <c:axId val="27668814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6691472"/>
        <c:crosses val="autoZero"/>
        <c:crossBetween val="between"/>
      </c:valAx>
    </c:plotArea>
    <c:plotVisOnly val="1"/>
    <c:dispBlanksAs val="gap"/>
    <c:showDLblsOverMax val="0"/>
    <c:extLst/>
  </c:chart>
  <c:spPr>
    <a:ln>
      <a:noFill/>
    </a:ln>
  </c:spPr>
  <c:txPr>
    <a:bodyPr/>
    <a:lstStyle/>
    <a:p>
      <a:pPr>
        <a:defRPr/>
      </a:pPr>
      <a:endParaRPr lang="en-US"/>
    </a:p>
  </c:txPr>
  <c:externalData r:id="rId1">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[Zomato_Data-2.xlsx]Pivot Table and Chart!PivotTable4</c:name>
    <c:fmtId val="9"/>
  </c:pivotSource>
  <c:chart>
    <c:autoTitleDeleted val="1"/>
    <c:pivotFmts>
      <c:pivotFmt>
        <c:idx val="0"/>
        <c:spPr>
          <a:solidFill>
            <a:schemeClr val="accent1"/>
          </a:solidFill>
          <a:ln>
            <a:noFill/>
          </a:ln>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7721042446893799E-2"/>
          <c:y val="5.5289733714085139E-2"/>
          <c:w val="0.89570179379270065"/>
          <c:h val="0.65298046220802486"/>
        </c:manualLayout>
      </c:layout>
      <c:barChart>
        <c:barDir val="col"/>
        <c:grouping val="clustered"/>
        <c:varyColors val="0"/>
        <c:ser>
          <c:idx val="0"/>
          <c:order val="0"/>
          <c:tx>
            <c:strRef>
              <c:f>'Pivot Table and Chart'!$P$2</c:f>
              <c:strCache>
                <c:ptCount val="1"/>
                <c:pt idx="0">
                  <c:v>Total</c:v>
                </c:pt>
              </c:strCache>
            </c:strRef>
          </c:tx>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 and Chart'!$O$3:$O$18</c:f>
              <c:strCache>
                <c:ptCount val="15"/>
                <c:pt idx="0">
                  <c:v>India</c:v>
                </c:pt>
                <c:pt idx="1">
                  <c:v>Canada</c:v>
                </c:pt>
                <c:pt idx="2">
                  <c:v>Singapore</c:v>
                </c:pt>
                <c:pt idx="3">
                  <c:v>Australia</c:v>
                </c:pt>
                <c:pt idx="4">
                  <c:v>Brazil</c:v>
                </c:pt>
                <c:pt idx="5">
                  <c:v>Sri Lanka</c:v>
                </c:pt>
                <c:pt idx="6">
                  <c:v>United States of America</c:v>
                </c:pt>
                <c:pt idx="7">
                  <c:v>Qatar</c:v>
                </c:pt>
                <c:pt idx="8">
                  <c:v>United Kingdom</c:v>
                </c:pt>
                <c:pt idx="9">
                  <c:v>South Africa</c:v>
                </c:pt>
                <c:pt idx="10">
                  <c:v>United Arab Emirates</c:v>
                </c:pt>
                <c:pt idx="11">
                  <c:v>New Zealand</c:v>
                </c:pt>
                <c:pt idx="12">
                  <c:v>Indonesia</c:v>
                </c:pt>
                <c:pt idx="13">
                  <c:v>Turkey</c:v>
                </c:pt>
                <c:pt idx="14">
                  <c:v>Philippines</c:v>
                </c:pt>
              </c:strCache>
            </c:strRef>
          </c:cat>
          <c:val>
            <c:numRef>
              <c:f>'Pivot Table and Chart'!$P$3:$P$18</c:f>
              <c:numCache>
                <c:formatCode>General</c:formatCode>
                <c:ptCount val="15"/>
                <c:pt idx="0">
                  <c:v>2.7705501618122987</c:v>
                </c:pt>
                <c:pt idx="1">
                  <c:v>3.5750000000000002</c:v>
                </c:pt>
                <c:pt idx="2">
                  <c:v>3.5750000000000002</c:v>
                </c:pt>
                <c:pt idx="3">
                  <c:v>3.6583333333333337</c:v>
                </c:pt>
                <c:pt idx="4">
                  <c:v>3.8466666666666667</c:v>
                </c:pt>
                <c:pt idx="5">
                  <c:v>3.87</c:v>
                </c:pt>
                <c:pt idx="6">
                  <c:v>4.011290322580642</c:v>
                </c:pt>
                <c:pt idx="7">
                  <c:v>4.0599999999999996</c:v>
                </c:pt>
                <c:pt idx="8">
                  <c:v>4.0999999999999996</c:v>
                </c:pt>
                <c:pt idx="9">
                  <c:v>4.2100000000000009</c:v>
                </c:pt>
                <c:pt idx="10">
                  <c:v>4.2333333333333352</c:v>
                </c:pt>
                <c:pt idx="11">
                  <c:v>4.2624999999999993</c:v>
                </c:pt>
                <c:pt idx="12">
                  <c:v>4.295238095238096</c:v>
                </c:pt>
                <c:pt idx="13">
                  <c:v>4.3</c:v>
                </c:pt>
                <c:pt idx="14">
                  <c:v>4.4681818181818187</c:v>
                </c:pt>
              </c:numCache>
            </c:numRef>
          </c:val>
          <c:extLst>
            <c:ext xmlns:c16="http://schemas.microsoft.com/office/drawing/2014/chart" uri="{C3380CC4-5D6E-409C-BE32-E72D297353CC}">
              <c16:uniqueId val="{00000000-0A90-4B28-AF1F-1E1AEF1C91D6}"/>
            </c:ext>
          </c:extLst>
        </c:ser>
        <c:dLbls>
          <c:dLblPos val="outEnd"/>
          <c:showLegendKey val="0"/>
          <c:showVal val="1"/>
          <c:showCatName val="0"/>
          <c:showSerName val="0"/>
          <c:showPercent val="0"/>
          <c:showBubbleSize val="0"/>
        </c:dLbls>
        <c:gapWidth val="190"/>
        <c:overlap val="-27"/>
        <c:axId val="1831286400"/>
        <c:axId val="1831287648"/>
      </c:barChart>
      <c:catAx>
        <c:axId val="183128640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287648"/>
        <c:crosses val="autoZero"/>
        <c:auto val="1"/>
        <c:lblAlgn val="ctr"/>
        <c:lblOffset val="100"/>
        <c:noMultiLvlLbl val="0"/>
      </c:catAx>
      <c:valAx>
        <c:axId val="1831287648"/>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312864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[Zomato_Data-2.xlsx]Pivot Table and Chart!PivotTable6</c:name>
    <c:fmtId val="16"/>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marker>
          <c:symbol val="none"/>
        </c:marker>
        <c:dLbl>
          <c:idx val="0"/>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 and Chart'!$W$2</c:f>
              <c:strCache>
                <c:ptCount val="1"/>
                <c:pt idx="0">
                  <c:v>Total</c:v>
                </c:pt>
              </c:strCache>
            </c:strRef>
          </c:tx>
          <c:spPr>
            <a:gradFill>
              <a:gsLst>
                <a:gs pos="0">
                  <a:srgbClr val="FFBABA"/>
                </a:gs>
                <a:gs pos="100000">
                  <a:srgbClr val="C00000"/>
                </a:gs>
              </a:gsLst>
              <a:lin ang="5400000" scaled="1"/>
            </a:gradFill>
            <a:ln>
              <a:noFill/>
            </a:ln>
            <a:effectLst>
              <a:outerShdw blurRad="50800" dist="38100" dir="8100000" algn="tr" rotWithShape="0">
                <a:prstClr val="black">
                  <a:alpha val="40000"/>
                </a:prstClr>
              </a:outerShdw>
            </a:effectLst>
          </c:spPr>
          <c:invertIfNegative val="0"/>
          <c:dLbls>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 and Chart'!$V$3:$V$18</c:f>
              <c:strCache>
                <c:ptCount val="15"/>
                <c:pt idx="0">
                  <c:v>Turkey</c:v>
                </c:pt>
                <c:pt idx="1">
                  <c:v>India</c:v>
                </c:pt>
                <c:pt idx="2">
                  <c:v>Sri Lanka</c:v>
                </c:pt>
                <c:pt idx="3">
                  <c:v>Indonesia</c:v>
                </c:pt>
                <c:pt idx="4">
                  <c:v>South Africa</c:v>
                </c:pt>
                <c:pt idx="5">
                  <c:v>Australia</c:v>
                </c:pt>
                <c:pt idx="6">
                  <c:v>United States of America</c:v>
                </c:pt>
                <c:pt idx="7">
                  <c:v>Brazil</c:v>
                </c:pt>
                <c:pt idx="8">
                  <c:v>Canada</c:v>
                </c:pt>
                <c:pt idx="9">
                  <c:v>New Zealand</c:v>
                </c:pt>
                <c:pt idx="10">
                  <c:v>United Arab Emirates</c:v>
                </c:pt>
                <c:pt idx="11">
                  <c:v>United Kingdom</c:v>
                </c:pt>
                <c:pt idx="12">
                  <c:v>Qatar</c:v>
                </c:pt>
                <c:pt idx="13">
                  <c:v>Philippines</c:v>
                </c:pt>
                <c:pt idx="14">
                  <c:v>Singapore</c:v>
                </c:pt>
              </c:strCache>
            </c:strRef>
          </c:cat>
          <c:val>
            <c:numRef>
              <c:f>'Pivot Table and Chart'!$W$3:$W$18</c:f>
              <c:numCache>
                <c:formatCode>General</c:formatCode>
                <c:ptCount val="15"/>
                <c:pt idx="0">
                  <c:v>381.83823529411762</c:v>
                </c:pt>
                <c:pt idx="1">
                  <c:v>623.37031900138697</c:v>
                </c:pt>
                <c:pt idx="2">
                  <c:v>641.25</c:v>
                </c:pt>
                <c:pt idx="3">
                  <c:v>1630.9047619047619</c:v>
                </c:pt>
                <c:pt idx="4">
                  <c:v>1951.76</c:v>
                </c:pt>
                <c:pt idx="5">
                  <c:v>2086.0983333333338</c:v>
                </c:pt>
                <c:pt idx="6">
                  <c:v>2265.2926267280955</c:v>
                </c:pt>
                <c:pt idx="7">
                  <c:v>2289.3333333333335</c:v>
                </c:pt>
                <c:pt idx="8">
                  <c:v>3139.9750000000004</c:v>
                </c:pt>
                <c:pt idx="9">
                  <c:v>3487.5</c:v>
                </c:pt>
                <c:pt idx="10">
                  <c:v>3927.4333333333334</c:v>
                </c:pt>
                <c:pt idx="11">
                  <c:v>5211.5625</c:v>
                </c:pt>
                <c:pt idx="12">
                  <c:v>5314.0625</c:v>
                </c:pt>
                <c:pt idx="13">
                  <c:v>9801.5909090909099</c:v>
                </c:pt>
                <c:pt idx="14">
                  <c:v>13491.064999999999</c:v>
                </c:pt>
              </c:numCache>
            </c:numRef>
          </c:val>
          <c:extLst>
            <c:ext xmlns:c16="http://schemas.microsoft.com/office/drawing/2014/chart" uri="{C3380CC4-5D6E-409C-BE32-E72D297353CC}">
              <c16:uniqueId val="{00000000-14BE-46B6-B06C-FE3E5CD87F87}"/>
            </c:ext>
          </c:extLst>
        </c:ser>
        <c:dLbls>
          <c:showLegendKey val="0"/>
          <c:showVal val="0"/>
          <c:showCatName val="0"/>
          <c:showSerName val="0"/>
          <c:showPercent val="0"/>
          <c:showBubbleSize val="0"/>
        </c:dLbls>
        <c:gapWidth val="190"/>
        <c:overlap val="-27"/>
        <c:axId val="2051035056"/>
        <c:axId val="2051039632"/>
      </c:barChart>
      <c:catAx>
        <c:axId val="20510350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51039632"/>
        <c:crosses val="autoZero"/>
        <c:auto val="1"/>
        <c:lblAlgn val="ctr"/>
        <c:lblOffset val="100"/>
        <c:noMultiLvlLbl val="0"/>
      </c:catAx>
      <c:valAx>
        <c:axId val="205103963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510350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8714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238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527228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0" name="Google Shape;590;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43"/>
        <p:cNvGrpSpPr/>
        <p:nvPr/>
      </p:nvGrpSpPr>
      <p:grpSpPr>
        <a:xfrm>
          <a:off x="0" y="0"/>
          <a:ext cx="0" cy="0"/>
          <a:chOff x="0" y="0"/>
          <a:chExt cx="0" cy="0"/>
        </a:xfrm>
      </p:grpSpPr>
      <p:sp>
        <p:nvSpPr>
          <p:cNvPr id="44" name="Google Shape;44;p2"/>
          <p:cNvSpPr txBox="1">
            <a:spLocks noGrp="1"/>
          </p:cNvSpPr>
          <p:nvPr>
            <p:ph type="title"/>
          </p:nvPr>
        </p:nvSpPr>
        <p:spPr>
          <a:xfrm>
            <a:off x="971550" y="1327150"/>
            <a:ext cx="4328429" cy="1887696"/>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accent1"/>
              </a:buClr>
              <a:buSzPts val="6000"/>
              <a:buFont typeface="Poppins"/>
              <a:buNone/>
              <a:defRPr sz="6000" b="1" i="0" u="none" strike="noStrike" cap="none">
                <a:solidFill>
                  <a:schemeClr val="accent1"/>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53"/>
        <p:cNvGrpSpPr/>
        <p:nvPr/>
      </p:nvGrpSpPr>
      <p:grpSpPr>
        <a:xfrm>
          <a:off x="0" y="0"/>
          <a:ext cx="0" cy="0"/>
          <a:chOff x="0" y="0"/>
          <a:chExt cx="0" cy="0"/>
        </a:xfrm>
      </p:grpSpPr>
      <p:sp>
        <p:nvSpPr>
          <p:cNvPr id="54" name="Google Shape;54;p4"/>
          <p:cNvSpPr txBox="1">
            <a:spLocks noGrp="1"/>
          </p:cNvSpPr>
          <p:nvPr>
            <p:ph type="title"/>
          </p:nvPr>
        </p:nvSpPr>
        <p:spPr>
          <a:xfrm>
            <a:off x="711200" y="1825625"/>
            <a:ext cx="2070100" cy="511679"/>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accent1"/>
              </a:buClr>
              <a:buSzPts val="3000"/>
              <a:buFont typeface="Poppins"/>
              <a:buNone/>
              <a:defRPr sz="3000" b="1" i="0" u="none" strike="noStrike" cap="none">
                <a:solidFill>
                  <a:schemeClr val="accent1"/>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57"/>
        <p:cNvGrpSpPr/>
        <p:nvPr/>
      </p:nvGrpSpPr>
      <p:grpSpPr>
        <a:xfrm>
          <a:off x="0" y="0"/>
          <a:ext cx="0" cy="0"/>
          <a:chOff x="0" y="0"/>
          <a:chExt cx="0" cy="0"/>
        </a:xfrm>
      </p:grpSpPr>
      <p:sp>
        <p:nvSpPr>
          <p:cNvPr id="58" name="Google Shape;58;p6"/>
          <p:cNvSpPr txBox="1">
            <a:spLocks noGrp="1"/>
          </p:cNvSpPr>
          <p:nvPr>
            <p:ph type="title"/>
          </p:nvPr>
        </p:nvSpPr>
        <p:spPr>
          <a:xfrm>
            <a:off x="698500" y="592137"/>
            <a:ext cx="6223000" cy="511679"/>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accent1"/>
              </a:buClr>
              <a:buSzPts val="3000"/>
              <a:buFont typeface="Poppins"/>
              <a:buNone/>
              <a:defRPr sz="3000" b="1" i="0" u="none" strike="noStrike" cap="none">
                <a:solidFill>
                  <a:schemeClr val="accent1"/>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Content with Caption">
  <p:cSld name="1_Content with Caption">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722697" y="2933992"/>
            <a:ext cx="4366901" cy="990015"/>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accent1"/>
              </a:buClr>
              <a:buSzPts val="6000"/>
              <a:buFont typeface="Poppins"/>
              <a:buNone/>
              <a:defRPr sz="6000" b="1" i="0" u="none" strike="noStrike" cap="none">
                <a:solidFill>
                  <a:schemeClr val="accent1"/>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1" name="Google Shape;101;p16"/>
          <p:cNvSpPr txBox="1">
            <a:spLocks noGrp="1"/>
          </p:cNvSpPr>
          <p:nvPr>
            <p:ph type="body" idx="1"/>
          </p:nvPr>
        </p:nvSpPr>
        <p:spPr>
          <a:xfrm>
            <a:off x="702177" y="3830119"/>
            <a:ext cx="3869824" cy="286232"/>
          </a:xfrm>
          <a:prstGeom prst="rect">
            <a:avLst/>
          </a:prstGeom>
          <a:noFill/>
          <a:ln>
            <a:noFill/>
          </a:ln>
        </p:spPr>
        <p:txBody>
          <a:bodyPr spcFirstLastPara="1" wrap="square" lIns="91425" tIns="45700" rIns="91425" bIns="45700" anchor="t" anchorCtr="0">
            <a:spAutoFit/>
          </a:bodyPr>
          <a:lstStyle>
            <a:lvl1pPr marL="457200" marR="0" lvl="0" indent="-228600" algn="l" rtl="0">
              <a:lnSpc>
                <a:spcPct val="90000"/>
              </a:lnSpc>
              <a:spcBef>
                <a:spcPts val="1000"/>
              </a:spcBef>
              <a:spcAft>
                <a:spcPts val="0"/>
              </a:spcAft>
              <a:buClr>
                <a:srgbClr val="262626"/>
              </a:buClr>
              <a:buSzPts val="1400"/>
              <a:buFont typeface="Arial"/>
              <a:buNone/>
              <a:defRPr sz="1400" b="0" i="0" u="none" strike="noStrike" cap="none">
                <a:solidFill>
                  <a:srgbClr val="262626"/>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9"/>
        <p:cNvGrpSpPr/>
        <p:nvPr/>
      </p:nvGrpSpPr>
      <p:grpSpPr>
        <a:xfrm>
          <a:off x="0" y="0"/>
          <a:ext cx="0" cy="0"/>
          <a:chOff x="0" y="0"/>
          <a:chExt cx="0" cy="0"/>
        </a:xfrm>
      </p:grpSpPr>
      <p:sp>
        <p:nvSpPr>
          <p:cNvPr id="10" name="Google Shape;10;p1"/>
          <p:cNvSpPr/>
          <p:nvPr/>
        </p:nvSpPr>
        <p:spPr>
          <a:xfrm rot="10800000" flipH="1">
            <a:off x="-4763" y="6308632"/>
            <a:ext cx="24521" cy="277906"/>
          </a:xfrm>
          <a:custGeom>
            <a:avLst/>
            <a:gdLst/>
            <a:ahLst/>
            <a:cxnLst/>
            <a:rect l="l" t="t" r="r" b="b"/>
            <a:pathLst>
              <a:path w="24521" h="277906" extrusionOk="0">
                <a:moveTo>
                  <a:pt x="24522" y="0"/>
                </a:moveTo>
                <a:cubicBezTo>
                  <a:pt x="24069" y="5605"/>
                  <a:pt x="23263" y="11249"/>
                  <a:pt x="23263" y="16854"/>
                </a:cubicBezTo>
                <a:cubicBezTo>
                  <a:pt x="23213" y="285793"/>
                  <a:pt x="23213" y="-9087"/>
                  <a:pt x="23213" y="259852"/>
                </a:cubicBezTo>
                <a:lnTo>
                  <a:pt x="23213" y="276826"/>
                </a:lnTo>
                <a:cubicBezTo>
                  <a:pt x="14149" y="277266"/>
                  <a:pt x="7100" y="277586"/>
                  <a:pt x="0" y="277906"/>
                </a:cubicBezTo>
                <a:cubicBezTo>
                  <a:pt x="0" y="-2682"/>
                  <a:pt x="0" y="280589"/>
                  <a:pt x="0" y="0"/>
                </a:cubicBezTo>
                <a:cubicBezTo>
                  <a:pt x="8157" y="0"/>
                  <a:pt x="16314" y="0"/>
                  <a:pt x="2447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1;p1"/>
          <p:cNvSpPr/>
          <p:nvPr/>
        </p:nvSpPr>
        <p:spPr>
          <a:xfrm rot="10800000" flipH="1">
            <a:off x="151482" y="6309834"/>
            <a:ext cx="24521" cy="276745"/>
          </a:xfrm>
          <a:custGeom>
            <a:avLst/>
            <a:gdLst/>
            <a:ahLst/>
            <a:cxnLst/>
            <a:rect l="l" t="t" r="r" b="b"/>
            <a:pathLst>
              <a:path w="24521" h="276745" extrusionOk="0">
                <a:moveTo>
                  <a:pt x="24472" y="40"/>
                </a:moveTo>
                <a:cubicBezTo>
                  <a:pt x="24270" y="5284"/>
                  <a:pt x="23867" y="10569"/>
                  <a:pt x="23867" y="15813"/>
                </a:cubicBezTo>
                <a:cubicBezTo>
                  <a:pt x="23867" y="285312"/>
                  <a:pt x="23867" y="-9047"/>
                  <a:pt x="23867" y="260452"/>
                </a:cubicBezTo>
                <a:cubicBezTo>
                  <a:pt x="23867" y="265656"/>
                  <a:pt x="23867" y="270861"/>
                  <a:pt x="23867" y="276745"/>
                </a:cubicBezTo>
                <a:lnTo>
                  <a:pt x="1057" y="276745"/>
                </a:lnTo>
                <a:cubicBezTo>
                  <a:pt x="1057" y="271741"/>
                  <a:pt x="1057" y="266657"/>
                  <a:pt x="1057" y="261573"/>
                </a:cubicBezTo>
                <a:cubicBezTo>
                  <a:pt x="1057" y="-7926"/>
                  <a:pt x="1057" y="286433"/>
                  <a:pt x="1057" y="16934"/>
                </a:cubicBezTo>
                <a:cubicBezTo>
                  <a:pt x="1057" y="11289"/>
                  <a:pt x="352" y="5645"/>
                  <a:pt x="0" y="0"/>
                </a:cubicBezTo>
                <a:lnTo>
                  <a:pt x="2452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2;p1"/>
          <p:cNvSpPr/>
          <p:nvPr/>
        </p:nvSpPr>
        <p:spPr>
          <a:xfrm rot="10800000" flipH="1">
            <a:off x="387437" y="6309873"/>
            <a:ext cx="24521" cy="276665"/>
          </a:xfrm>
          <a:custGeom>
            <a:avLst/>
            <a:gdLst/>
            <a:ahLst/>
            <a:cxnLst/>
            <a:rect l="l" t="t" r="r" b="b"/>
            <a:pathLst>
              <a:path w="24521" h="276665" extrusionOk="0">
                <a:moveTo>
                  <a:pt x="24421" y="0"/>
                </a:moveTo>
                <a:cubicBezTo>
                  <a:pt x="24119" y="5244"/>
                  <a:pt x="23565" y="10489"/>
                  <a:pt x="23565" y="15733"/>
                </a:cubicBezTo>
                <a:cubicBezTo>
                  <a:pt x="23565" y="285232"/>
                  <a:pt x="23565" y="-9127"/>
                  <a:pt x="23565" y="260372"/>
                </a:cubicBezTo>
                <a:lnTo>
                  <a:pt x="23565" y="276665"/>
                </a:lnTo>
                <a:lnTo>
                  <a:pt x="705" y="276665"/>
                </a:lnTo>
                <a:lnTo>
                  <a:pt x="705" y="261613"/>
                </a:lnTo>
                <a:cubicBezTo>
                  <a:pt x="705" y="-8287"/>
                  <a:pt x="705" y="285673"/>
                  <a:pt x="705" y="15773"/>
                </a:cubicBezTo>
                <a:cubicBezTo>
                  <a:pt x="705" y="10529"/>
                  <a:pt x="252" y="5284"/>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3;p1"/>
          <p:cNvSpPr/>
          <p:nvPr/>
        </p:nvSpPr>
        <p:spPr>
          <a:xfrm rot="10800000" flipH="1">
            <a:off x="623240" y="6309913"/>
            <a:ext cx="24521" cy="276625"/>
          </a:xfrm>
          <a:custGeom>
            <a:avLst/>
            <a:gdLst/>
            <a:ahLst/>
            <a:cxnLst/>
            <a:rect l="l" t="t" r="r" b="b"/>
            <a:pathLst>
              <a:path w="24521" h="276625" extrusionOk="0">
                <a:moveTo>
                  <a:pt x="24472" y="0"/>
                </a:moveTo>
                <a:cubicBezTo>
                  <a:pt x="24018" y="5645"/>
                  <a:pt x="23213" y="11249"/>
                  <a:pt x="23213" y="16894"/>
                </a:cubicBezTo>
                <a:cubicBezTo>
                  <a:pt x="23162" y="285953"/>
                  <a:pt x="23162" y="-8847"/>
                  <a:pt x="23162" y="260212"/>
                </a:cubicBezTo>
                <a:lnTo>
                  <a:pt x="23162" y="276625"/>
                </a:lnTo>
                <a:lnTo>
                  <a:pt x="504" y="276625"/>
                </a:lnTo>
                <a:cubicBezTo>
                  <a:pt x="504" y="271781"/>
                  <a:pt x="504" y="266657"/>
                  <a:pt x="504" y="261533"/>
                </a:cubicBezTo>
                <a:cubicBezTo>
                  <a:pt x="504" y="-8327"/>
                  <a:pt x="504" y="285633"/>
                  <a:pt x="504" y="15773"/>
                </a:cubicBezTo>
                <a:cubicBezTo>
                  <a:pt x="504" y="10529"/>
                  <a:pt x="151" y="5244"/>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14;p1"/>
          <p:cNvSpPr/>
          <p:nvPr/>
        </p:nvSpPr>
        <p:spPr>
          <a:xfrm rot="10800000" flipH="1">
            <a:off x="779435" y="6309834"/>
            <a:ext cx="24521" cy="276745"/>
          </a:xfrm>
          <a:custGeom>
            <a:avLst/>
            <a:gdLst/>
            <a:ahLst/>
            <a:cxnLst/>
            <a:rect l="l" t="t" r="r" b="b"/>
            <a:pathLst>
              <a:path w="24521" h="276745" extrusionOk="0">
                <a:moveTo>
                  <a:pt x="24472" y="40"/>
                </a:moveTo>
                <a:cubicBezTo>
                  <a:pt x="24270" y="5284"/>
                  <a:pt x="23867" y="10569"/>
                  <a:pt x="23867" y="15813"/>
                </a:cubicBezTo>
                <a:cubicBezTo>
                  <a:pt x="23867" y="285312"/>
                  <a:pt x="23867" y="-9047"/>
                  <a:pt x="23867" y="260452"/>
                </a:cubicBezTo>
                <a:cubicBezTo>
                  <a:pt x="23867" y="265656"/>
                  <a:pt x="23867" y="270861"/>
                  <a:pt x="23867" y="276745"/>
                </a:cubicBezTo>
                <a:lnTo>
                  <a:pt x="1057" y="276745"/>
                </a:lnTo>
                <a:lnTo>
                  <a:pt x="1057" y="261573"/>
                </a:lnTo>
                <a:cubicBezTo>
                  <a:pt x="1057" y="-7926"/>
                  <a:pt x="1057" y="286433"/>
                  <a:pt x="1057" y="16934"/>
                </a:cubicBezTo>
                <a:cubicBezTo>
                  <a:pt x="1057" y="11289"/>
                  <a:pt x="352" y="5645"/>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15;p1"/>
          <p:cNvSpPr/>
          <p:nvPr/>
        </p:nvSpPr>
        <p:spPr>
          <a:xfrm rot="10800000" flipH="1">
            <a:off x="1015390" y="6309873"/>
            <a:ext cx="24521" cy="276665"/>
          </a:xfrm>
          <a:custGeom>
            <a:avLst/>
            <a:gdLst/>
            <a:ahLst/>
            <a:cxnLst/>
            <a:rect l="l" t="t" r="r" b="b"/>
            <a:pathLst>
              <a:path w="24521" h="276665" extrusionOk="0">
                <a:moveTo>
                  <a:pt x="24421" y="0"/>
                </a:moveTo>
                <a:cubicBezTo>
                  <a:pt x="24069" y="5645"/>
                  <a:pt x="23364" y="11289"/>
                  <a:pt x="23364" y="16934"/>
                </a:cubicBezTo>
                <a:cubicBezTo>
                  <a:pt x="23313" y="285993"/>
                  <a:pt x="23364" y="-8767"/>
                  <a:pt x="23364" y="260292"/>
                </a:cubicBezTo>
                <a:lnTo>
                  <a:pt x="23364" y="276665"/>
                </a:lnTo>
                <a:lnTo>
                  <a:pt x="705" y="276665"/>
                </a:lnTo>
                <a:lnTo>
                  <a:pt x="705" y="261573"/>
                </a:lnTo>
                <a:cubicBezTo>
                  <a:pt x="705" y="-8287"/>
                  <a:pt x="705" y="285673"/>
                  <a:pt x="705" y="15813"/>
                </a:cubicBezTo>
                <a:cubicBezTo>
                  <a:pt x="705" y="10569"/>
                  <a:pt x="252" y="5324"/>
                  <a:pt x="0" y="40"/>
                </a:cubicBezTo>
                <a:cubicBezTo>
                  <a:pt x="8157" y="40"/>
                  <a:pt x="16314" y="40"/>
                  <a:pt x="24522" y="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6;p1"/>
          <p:cNvSpPr/>
          <p:nvPr/>
        </p:nvSpPr>
        <p:spPr>
          <a:xfrm rot="10800000" flipH="1">
            <a:off x="1407439" y="6309873"/>
            <a:ext cx="24521" cy="276665"/>
          </a:xfrm>
          <a:custGeom>
            <a:avLst/>
            <a:gdLst/>
            <a:ahLst/>
            <a:cxnLst/>
            <a:rect l="l" t="t" r="r" b="b"/>
            <a:pathLst>
              <a:path w="24521" h="276665" extrusionOk="0">
                <a:moveTo>
                  <a:pt x="24421" y="0"/>
                </a:moveTo>
                <a:cubicBezTo>
                  <a:pt x="24170" y="5244"/>
                  <a:pt x="23716" y="10489"/>
                  <a:pt x="23716" y="15773"/>
                </a:cubicBezTo>
                <a:cubicBezTo>
                  <a:pt x="23716" y="285232"/>
                  <a:pt x="23716" y="-9127"/>
                  <a:pt x="23716" y="260332"/>
                </a:cubicBezTo>
                <a:cubicBezTo>
                  <a:pt x="23716" y="265536"/>
                  <a:pt x="23716" y="270741"/>
                  <a:pt x="23716" y="276665"/>
                </a:cubicBezTo>
                <a:lnTo>
                  <a:pt x="1058" y="276665"/>
                </a:lnTo>
                <a:lnTo>
                  <a:pt x="1058" y="261493"/>
                </a:lnTo>
                <a:cubicBezTo>
                  <a:pt x="1058" y="-7966"/>
                  <a:pt x="1058" y="286393"/>
                  <a:pt x="1058" y="16934"/>
                </a:cubicBezTo>
                <a:cubicBezTo>
                  <a:pt x="1058" y="11289"/>
                  <a:pt x="353" y="5645"/>
                  <a:pt x="0" y="0"/>
                </a:cubicBezTo>
                <a:cubicBezTo>
                  <a:pt x="8157" y="0"/>
                  <a:pt x="16315"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7;p1"/>
          <p:cNvSpPr/>
          <p:nvPr/>
        </p:nvSpPr>
        <p:spPr>
          <a:xfrm rot="10800000" flipH="1">
            <a:off x="1643293" y="6309873"/>
            <a:ext cx="24522" cy="276665"/>
          </a:xfrm>
          <a:custGeom>
            <a:avLst/>
            <a:gdLst/>
            <a:ahLst/>
            <a:cxnLst/>
            <a:rect l="l" t="t" r="r" b="b"/>
            <a:pathLst>
              <a:path w="24522" h="276665" extrusionOk="0">
                <a:moveTo>
                  <a:pt x="24472" y="0"/>
                </a:moveTo>
                <a:cubicBezTo>
                  <a:pt x="24119" y="5645"/>
                  <a:pt x="23414" y="11289"/>
                  <a:pt x="23414" y="16934"/>
                </a:cubicBezTo>
                <a:cubicBezTo>
                  <a:pt x="23364" y="286033"/>
                  <a:pt x="23414" y="-8727"/>
                  <a:pt x="23414" y="260332"/>
                </a:cubicBezTo>
                <a:lnTo>
                  <a:pt x="23414" y="276665"/>
                </a:lnTo>
                <a:lnTo>
                  <a:pt x="604" y="276665"/>
                </a:lnTo>
                <a:lnTo>
                  <a:pt x="604" y="261613"/>
                </a:lnTo>
                <a:cubicBezTo>
                  <a:pt x="604" y="-8287"/>
                  <a:pt x="604" y="285673"/>
                  <a:pt x="604" y="15773"/>
                </a:cubicBezTo>
                <a:cubicBezTo>
                  <a:pt x="604" y="10529"/>
                  <a:pt x="201" y="5244"/>
                  <a:pt x="0" y="0"/>
                </a:cubicBezTo>
                <a:cubicBezTo>
                  <a:pt x="8157" y="0"/>
                  <a:pt x="16315"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8;p1"/>
          <p:cNvSpPr/>
          <p:nvPr/>
        </p:nvSpPr>
        <p:spPr>
          <a:xfrm rot="10800000" flipH="1">
            <a:off x="1799488" y="6309874"/>
            <a:ext cx="24521" cy="276705"/>
          </a:xfrm>
          <a:custGeom>
            <a:avLst/>
            <a:gdLst/>
            <a:ahLst/>
            <a:cxnLst/>
            <a:rect l="l" t="t" r="r" b="b"/>
            <a:pathLst>
              <a:path w="24521" h="276705" extrusionOk="0">
                <a:moveTo>
                  <a:pt x="24472" y="40"/>
                </a:moveTo>
                <a:cubicBezTo>
                  <a:pt x="24270" y="5284"/>
                  <a:pt x="23968" y="10569"/>
                  <a:pt x="23968" y="15813"/>
                </a:cubicBezTo>
                <a:cubicBezTo>
                  <a:pt x="23968" y="285272"/>
                  <a:pt x="23968" y="-9127"/>
                  <a:pt x="23968" y="260332"/>
                </a:cubicBezTo>
                <a:lnTo>
                  <a:pt x="23968" y="276705"/>
                </a:lnTo>
                <a:lnTo>
                  <a:pt x="1309" y="276705"/>
                </a:lnTo>
                <a:cubicBezTo>
                  <a:pt x="1309" y="271261"/>
                  <a:pt x="1309" y="265736"/>
                  <a:pt x="1309" y="260212"/>
                </a:cubicBezTo>
                <a:cubicBezTo>
                  <a:pt x="1309" y="-8847"/>
                  <a:pt x="1309" y="285953"/>
                  <a:pt x="1259" y="16894"/>
                </a:cubicBezTo>
                <a:cubicBezTo>
                  <a:pt x="1259" y="11249"/>
                  <a:pt x="453" y="5645"/>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9;p1"/>
          <p:cNvSpPr/>
          <p:nvPr/>
        </p:nvSpPr>
        <p:spPr>
          <a:xfrm rot="10800000" flipH="1">
            <a:off x="2035442" y="6309833"/>
            <a:ext cx="24521" cy="276705"/>
          </a:xfrm>
          <a:custGeom>
            <a:avLst/>
            <a:gdLst/>
            <a:ahLst/>
            <a:cxnLst/>
            <a:rect l="l" t="t" r="r" b="b"/>
            <a:pathLst>
              <a:path w="24521" h="276705" extrusionOk="0">
                <a:moveTo>
                  <a:pt x="24421" y="0"/>
                </a:moveTo>
                <a:cubicBezTo>
                  <a:pt x="24170" y="5244"/>
                  <a:pt x="23716" y="10489"/>
                  <a:pt x="23716" y="15773"/>
                </a:cubicBezTo>
                <a:cubicBezTo>
                  <a:pt x="23716" y="285272"/>
                  <a:pt x="23716" y="-9087"/>
                  <a:pt x="23716" y="260412"/>
                </a:cubicBezTo>
                <a:cubicBezTo>
                  <a:pt x="23716" y="265616"/>
                  <a:pt x="23716" y="270781"/>
                  <a:pt x="23716" y="276705"/>
                </a:cubicBezTo>
                <a:lnTo>
                  <a:pt x="856" y="276705"/>
                </a:lnTo>
                <a:lnTo>
                  <a:pt x="856" y="261613"/>
                </a:lnTo>
                <a:cubicBezTo>
                  <a:pt x="856" y="-8287"/>
                  <a:pt x="856" y="285673"/>
                  <a:pt x="856" y="15773"/>
                </a:cubicBezTo>
                <a:cubicBezTo>
                  <a:pt x="856" y="10529"/>
                  <a:pt x="302" y="5284"/>
                  <a:pt x="0" y="40"/>
                </a:cubicBezTo>
                <a:cubicBezTo>
                  <a:pt x="8157" y="40"/>
                  <a:pt x="16315" y="40"/>
                  <a:pt x="24522" y="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20;p1"/>
          <p:cNvSpPr/>
          <p:nvPr/>
        </p:nvSpPr>
        <p:spPr>
          <a:xfrm rot="10800000" flipH="1">
            <a:off x="2271246" y="6309873"/>
            <a:ext cx="24521" cy="276665"/>
          </a:xfrm>
          <a:custGeom>
            <a:avLst/>
            <a:gdLst/>
            <a:ahLst/>
            <a:cxnLst/>
            <a:rect l="l" t="t" r="r" b="b"/>
            <a:pathLst>
              <a:path w="24521" h="276665" extrusionOk="0">
                <a:moveTo>
                  <a:pt x="24472" y="0"/>
                </a:moveTo>
                <a:cubicBezTo>
                  <a:pt x="24119" y="5645"/>
                  <a:pt x="23414" y="11289"/>
                  <a:pt x="23414" y="16934"/>
                </a:cubicBezTo>
                <a:cubicBezTo>
                  <a:pt x="23364" y="286033"/>
                  <a:pt x="23414" y="-8727"/>
                  <a:pt x="23414" y="260332"/>
                </a:cubicBezTo>
                <a:lnTo>
                  <a:pt x="23414" y="276665"/>
                </a:lnTo>
                <a:lnTo>
                  <a:pt x="604" y="276665"/>
                </a:lnTo>
                <a:lnTo>
                  <a:pt x="604" y="261613"/>
                </a:lnTo>
                <a:cubicBezTo>
                  <a:pt x="604" y="-8287"/>
                  <a:pt x="604" y="285673"/>
                  <a:pt x="604" y="15773"/>
                </a:cubicBezTo>
                <a:cubicBezTo>
                  <a:pt x="604" y="10529"/>
                  <a:pt x="201" y="5244"/>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21;p1"/>
          <p:cNvSpPr/>
          <p:nvPr/>
        </p:nvSpPr>
        <p:spPr>
          <a:xfrm rot="10800000" flipH="1">
            <a:off x="2427391" y="6309874"/>
            <a:ext cx="24522" cy="276705"/>
          </a:xfrm>
          <a:custGeom>
            <a:avLst/>
            <a:gdLst/>
            <a:ahLst/>
            <a:cxnLst/>
            <a:rect l="l" t="t" r="r" b="b"/>
            <a:pathLst>
              <a:path w="24522" h="276705" extrusionOk="0">
                <a:moveTo>
                  <a:pt x="24522" y="40"/>
                </a:moveTo>
                <a:cubicBezTo>
                  <a:pt x="24321" y="5284"/>
                  <a:pt x="23918" y="10569"/>
                  <a:pt x="23918" y="15813"/>
                </a:cubicBezTo>
                <a:cubicBezTo>
                  <a:pt x="23918" y="285272"/>
                  <a:pt x="23918" y="-9127"/>
                  <a:pt x="23918" y="260332"/>
                </a:cubicBezTo>
                <a:cubicBezTo>
                  <a:pt x="23918" y="265536"/>
                  <a:pt x="23918" y="270741"/>
                  <a:pt x="23918" y="276705"/>
                </a:cubicBezTo>
                <a:lnTo>
                  <a:pt x="1309" y="276705"/>
                </a:lnTo>
                <a:cubicBezTo>
                  <a:pt x="1309" y="271261"/>
                  <a:pt x="1309" y="265736"/>
                  <a:pt x="1309" y="260212"/>
                </a:cubicBezTo>
                <a:cubicBezTo>
                  <a:pt x="1309" y="-8847"/>
                  <a:pt x="1309" y="285953"/>
                  <a:pt x="1259" y="16894"/>
                </a:cubicBezTo>
                <a:cubicBezTo>
                  <a:pt x="1259" y="11249"/>
                  <a:pt x="453" y="5645"/>
                  <a:pt x="0" y="0"/>
                </a:cubicBezTo>
                <a:cubicBezTo>
                  <a:pt x="8157" y="0"/>
                  <a:pt x="16315"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 name="Google Shape;22;p1"/>
          <p:cNvSpPr/>
          <p:nvPr/>
        </p:nvSpPr>
        <p:spPr>
          <a:xfrm rot="10800000" flipH="1">
            <a:off x="74895" y="6309873"/>
            <a:ext cx="21450" cy="276665"/>
          </a:xfrm>
          <a:custGeom>
            <a:avLst/>
            <a:gdLst/>
            <a:ahLst/>
            <a:cxnLst/>
            <a:rect l="l" t="t" r="r" b="b"/>
            <a:pathLst>
              <a:path w="21450" h="276665" extrusionOk="0">
                <a:moveTo>
                  <a:pt x="21450" y="0"/>
                </a:moveTo>
                <a:cubicBezTo>
                  <a:pt x="21450" y="279908"/>
                  <a:pt x="21450" y="-4043"/>
                  <a:pt x="21450" y="276665"/>
                </a:cubicBezTo>
                <a:lnTo>
                  <a:pt x="0" y="276665"/>
                </a:lnTo>
                <a:cubicBezTo>
                  <a:pt x="0" y="-340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 name="Google Shape;23;p1"/>
          <p:cNvSpPr/>
          <p:nvPr/>
        </p:nvSpPr>
        <p:spPr>
          <a:xfrm rot="10800000" flipH="1">
            <a:off x="231090" y="6309833"/>
            <a:ext cx="22306" cy="276705"/>
          </a:xfrm>
          <a:custGeom>
            <a:avLst/>
            <a:gdLst/>
            <a:ahLst/>
            <a:cxnLst/>
            <a:rect l="l" t="t" r="r" b="b"/>
            <a:pathLst>
              <a:path w="22306" h="276705" extrusionOk="0">
                <a:moveTo>
                  <a:pt x="21450" y="0"/>
                </a:moveTo>
                <a:cubicBezTo>
                  <a:pt x="21753" y="5244"/>
                  <a:pt x="22306" y="10489"/>
                  <a:pt x="22306" y="15773"/>
                </a:cubicBezTo>
                <a:cubicBezTo>
                  <a:pt x="22306" y="284872"/>
                  <a:pt x="22306" y="-9888"/>
                  <a:pt x="22306" y="259211"/>
                </a:cubicBezTo>
                <a:lnTo>
                  <a:pt x="22306" y="276705"/>
                </a:lnTo>
                <a:lnTo>
                  <a:pt x="403" y="276705"/>
                </a:lnTo>
                <a:cubicBezTo>
                  <a:pt x="403" y="271901"/>
                  <a:pt x="403" y="266777"/>
                  <a:pt x="403" y="261693"/>
                </a:cubicBezTo>
                <a:cubicBezTo>
                  <a:pt x="403" y="-7806"/>
                  <a:pt x="403" y="286553"/>
                  <a:pt x="403" y="17054"/>
                </a:cubicBezTo>
                <a:cubicBezTo>
                  <a:pt x="403" y="11369"/>
                  <a:pt x="151" y="5725"/>
                  <a:pt x="0" y="40"/>
                </a:cubicBezTo>
                <a:lnTo>
                  <a:pt x="21450" y="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24;p1"/>
          <p:cNvSpPr/>
          <p:nvPr/>
        </p:nvSpPr>
        <p:spPr>
          <a:xfrm rot="10800000" flipH="1">
            <a:off x="310245" y="6309873"/>
            <a:ext cx="22004" cy="276665"/>
          </a:xfrm>
          <a:custGeom>
            <a:avLst/>
            <a:gdLst/>
            <a:ahLst/>
            <a:cxnLst/>
            <a:rect l="l" t="t" r="r" b="b"/>
            <a:pathLst>
              <a:path w="22004" h="276665" extrusionOk="0">
                <a:moveTo>
                  <a:pt x="21954" y="0"/>
                </a:moveTo>
                <a:cubicBezTo>
                  <a:pt x="21853" y="17014"/>
                  <a:pt x="21652" y="34028"/>
                  <a:pt x="21652" y="51042"/>
                </a:cubicBezTo>
                <a:cubicBezTo>
                  <a:pt x="21652" y="308772"/>
                  <a:pt x="21652" y="2642"/>
                  <a:pt x="21652" y="260372"/>
                </a:cubicBezTo>
                <a:cubicBezTo>
                  <a:pt x="21652" y="265576"/>
                  <a:pt x="21652" y="270741"/>
                  <a:pt x="21652" y="276665"/>
                </a:cubicBezTo>
                <a:lnTo>
                  <a:pt x="957" y="276665"/>
                </a:lnTo>
                <a:cubicBezTo>
                  <a:pt x="655" y="272582"/>
                  <a:pt x="0" y="268299"/>
                  <a:pt x="0" y="263975"/>
                </a:cubicBezTo>
                <a:cubicBezTo>
                  <a:pt x="0" y="-8727"/>
                  <a:pt x="0" y="282390"/>
                  <a:pt x="0" y="9688"/>
                </a:cubicBezTo>
                <a:cubicBezTo>
                  <a:pt x="0" y="6445"/>
                  <a:pt x="352" y="3203"/>
                  <a:pt x="554" y="0"/>
                </a:cubicBezTo>
                <a:lnTo>
                  <a:pt x="2200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 name="Google Shape;25;p1"/>
          <p:cNvSpPr/>
          <p:nvPr/>
        </p:nvSpPr>
        <p:spPr>
          <a:xfrm rot="10800000" flipH="1">
            <a:off x="466944" y="6309914"/>
            <a:ext cx="21752" cy="276665"/>
          </a:xfrm>
          <a:custGeom>
            <a:avLst/>
            <a:gdLst/>
            <a:ahLst/>
            <a:cxnLst/>
            <a:rect l="l" t="t" r="r" b="b"/>
            <a:pathLst>
              <a:path w="21752" h="276665" extrusionOk="0">
                <a:moveTo>
                  <a:pt x="21450" y="40"/>
                </a:moveTo>
                <a:cubicBezTo>
                  <a:pt x="21551" y="11770"/>
                  <a:pt x="21753" y="23539"/>
                  <a:pt x="21753" y="35269"/>
                </a:cubicBezTo>
                <a:cubicBezTo>
                  <a:pt x="21753" y="297843"/>
                  <a:pt x="21753" y="-3443"/>
                  <a:pt x="21753" y="259131"/>
                </a:cubicBezTo>
                <a:lnTo>
                  <a:pt x="21753" y="276665"/>
                </a:lnTo>
                <a:lnTo>
                  <a:pt x="0" y="276665"/>
                </a:lnTo>
                <a:cubicBezTo>
                  <a:pt x="0" y="-336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 name="Google Shape;26;p1"/>
          <p:cNvSpPr/>
          <p:nvPr/>
        </p:nvSpPr>
        <p:spPr>
          <a:xfrm rot="10800000" flipH="1">
            <a:off x="545356" y="6309793"/>
            <a:ext cx="22746" cy="276745"/>
          </a:xfrm>
          <a:custGeom>
            <a:avLst/>
            <a:gdLst/>
            <a:ahLst/>
            <a:cxnLst/>
            <a:rect l="l" t="t" r="r" b="b"/>
            <a:pathLst>
              <a:path w="22746" h="276745" extrusionOk="0">
                <a:moveTo>
                  <a:pt x="22697" y="0"/>
                </a:moveTo>
                <a:cubicBezTo>
                  <a:pt x="22546" y="5244"/>
                  <a:pt x="22243" y="10529"/>
                  <a:pt x="22243" y="15773"/>
                </a:cubicBezTo>
                <a:cubicBezTo>
                  <a:pt x="22243" y="285312"/>
                  <a:pt x="22243" y="-9007"/>
                  <a:pt x="22243" y="260532"/>
                </a:cubicBezTo>
                <a:lnTo>
                  <a:pt x="22243" y="276745"/>
                </a:lnTo>
                <a:lnTo>
                  <a:pt x="1297" y="276745"/>
                </a:lnTo>
                <a:cubicBezTo>
                  <a:pt x="843" y="272182"/>
                  <a:pt x="38" y="267538"/>
                  <a:pt x="38" y="262894"/>
                </a:cubicBezTo>
                <a:cubicBezTo>
                  <a:pt x="-13" y="-8647"/>
                  <a:pt x="-13" y="283631"/>
                  <a:pt x="38" y="12050"/>
                </a:cubicBezTo>
                <a:cubicBezTo>
                  <a:pt x="38" y="8047"/>
                  <a:pt x="843" y="4003"/>
                  <a:pt x="1297" y="0"/>
                </a:cubicBezTo>
                <a:cubicBezTo>
                  <a:pt x="8447" y="0"/>
                  <a:pt x="15597" y="0"/>
                  <a:pt x="22747"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 name="Google Shape;27;p1"/>
          <p:cNvSpPr/>
          <p:nvPr/>
        </p:nvSpPr>
        <p:spPr>
          <a:xfrm rot="10800000" flipH="1">
            <a:off x="702848" y="6309873"/>
            <a:ext cx="21450" cy="276665"/>
          </a:xfrm>
          <a:custGeom>
            <a:avLst/>
            <a:gdLst/>
            <a:ahLst/>
            <a:cxnLst/>
            <a:rect l="l" t="t" r="r" b="b"/>
            <a:pathLst>
              <a:path w="21450" h="276665" extrusionOk="0">
                <a:moveTo>
                  <a:pt x="21450" y="0"/>
                </a:moveTo>
                <a:cubicBezTo>
                  <a:pt x="21450" y="279908"/>
                  <a:pt x="21450" y="-4043"/>
                  <a:pt x="21450" y="276665"/>
                </a:cubicBezTo>
                <a:lnTo>
                  <a:pt x="0" y="276665"/>
                </a:lnTo>
                <a:cubicBezTo>
                  <a:pt x="0" y="-340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 name="Google Shape;28;p1"/>
          <p:cNvSpPr/>
          <p:nvPr/>
        </p:nvSpPr>
        <p:spPr>
          <a:xfrm rot="10800000" flipH="1">
            <a:off x="859043" y="6309833"/>
            <a:ext cx="22306" cy="276705"/>
          </a:xfrm>
          <a:custGeom>
            <a:avLst/>
            <a:gdLst/>
            <a:ahLst/>
            <a:cxnLst/>
            <a:rect l="l" t="t" r="r" b="b"/>
            <a:pathLst>
              <a:path w="22306" h="276705" extrusionOk="0">
                <a:moveTo>
                  <a:pt x="21450" y="0"/>
                </a:moveTo>
                <a:cubicBezTo>
                  <a:pt x="21752" y="5244"/>
                  <a:pt x="22306" y="10489"/>
                  <a:pt x="22306" y="15773"/>
                </a:cubicBezTo>
                <a:cubicBezTo>
                  <a:pt x="22306" y="284872"/>
                  <a:pt x="22306" y="-9888"/>
                  <a:pt x="22306" y="259211"/>
                </a:cubicBezTo>
                <a:lnTo>
                  <a:pt x="22306" y="276705"/>
                </a:lnTo>
                <a:lnTo>
                  <a:pt x="403" y="276705"/>
                </a:lnTo>
                <a:lnTo>
                  <a:pt x="403" y="261693"/>
                </a:lnTo>
                <a:cubicBezTo>
                  <a:pt x="403" y="-7806"/>
                  <a:pt x="403" y="286553"/>
                  <a:pt x="403" y="17054"/>
                </a:cubicBezTo>
                <a:cubicBezTo>
                  <a:pt x="403" y="11369"/>
                  <a:pt x="151" y="5725"/>
                  <a:pt x="0" y="40"/>
                </a:cubicBezTo>
                <a:lnTo>
                  <a:pt x="21450" y="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 name="Google Shape;29;p1"/>
          <p:cNvSpPr/>
          <p:nvPr/>
        </p:nvSpPr>
        <p:spPr>
          <a:xfrm rot="10800000" flipH="1">
            <a:off x="938199" y="6309833"/>
            <a:ext cx="22004" cy="276705"/>
          </a:xfrm>
          <a:custGeom>
            <a:avLst/>
            <a:gdLst/>
            <a:ahLst/>
            <a:cxnLst/>
            <a:rect l="l" t="t" r="r" b="b"/>
            <a:pathLst>
              <a:path w="22004" h="276705" extrusionOk="0">
                <a:moveTo>
                  <a:pt x="21954" y="0"/>
                </a:moveTo>
                <a:cubicBezTo>
                  <a:pt x="21803" y="5685"/>
                  <a:pt x="21551" y="11329"/>
                  <a:pt x="21551" y="17014"/>
                </a:cubicBezTo>
                <a:cubicBezTo>
                  <a:pt x="21551" y="286073"/>
                  <a:pt x="21551" y="-8687"/>
                  <a:pt x="21551" y="260372"/>
                </a:cubicBezTo>
                <a:lnTo>
                  <a:pt x="21551" y="276705"/>
                </a:lnTo>
                <a:lnTo>
                  <a:pt x="957" y="276705"/>
                </a:lnTo>
                <a:cubicBezTo>
                  <a:pt x="655" y="272582"/>
                  <a:pt x="0" y="268299"/>
                  <a:pt x="0" y="264015"/>
                </a:cubicBezTo>
                <a:cubicBezTo>
                  <a:pt x="0" y="-8687"/>
                  <a:pt x="0" y="282430"/>
                  <a:pt x="0" y="9728"/>
                </a:cubicBezTo>
                <a:cubicBezTo>
                  <a:pt x="0" y="6485"/>
                  <a:pt x="352" y="3243"/>
                  <a:pt x="554" y="40"/>
                </a:cubicBezTo>
                <a:cubicBezTo>
                  <a:pt x="7704" y="40"/>
                  <a:pt x="14854" y="40"/>
                  <a:pt x="22004" y="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 name="Google Shape;30;p1"/>
          <p:cNvSpPr/>
          <p:nvPr/>
        </p:nvSpPr>
        <p:spPr>
          <a:xfrm rot="10800000" flipH="1">
            <a:off x="1094897" y="6309673"/>
            <a:ext cx="21450" cy="276865"/>
          </a:xfrm>
          <a:custGeom>
            <a:avLst/>
            <a:gdLst/>
            <a:ahLst/>
            <a:cxnLst/>
            <a:rect l="l" t="t" r="r" b="b"/>
            <a:pathLst>
              <a:path w="21450" h="276865" extrusionOk="0">
                <a:moveTo>
                  <a:pt x="21450" y="0"/>
                </a:moveTo>
                <a:cubicBezTo>
                  <a:pt x="21450" y="280068"/>
                  <a:pt x="21450" y="-3723"/>
                  <a:pt x="21450" y="276866"/>
                </a:cubicBezTo>
                <a:lnTo>
                  <a:pt x="201" y="276866"/>
                </a:lnTo>
                <a:lnTo>
                  <a:pt x="201" y="259652"/>
                </a:lnTo>
                <a:cubicBezTo>
                  <a:pt x="201" y="-9167"/>
                  <a:pt x="201" y="285833"/>
                  <a:pt x="201" y="17014"/>
                </a:cubicBezTo>
                <a:cubicBezTo>
                  <a:pt x="201" y="11329"/>
                  <a:pt x="101" y="5645"/>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 name="Google Shape;31;p1"/>
          <p:cNvSpPr/>
          <p:nvPr/>
        </p:nvSpPr>
        <p:spPr>
          <a:xfrm rot="10800000" flipH="1">
            <a:off x="1173310" y="6309793"/>
            <a:ext cx="22746" cy="276745"/>
          </a:xfrm>
          <a:custGeom>
            <a:avLst/>
            <a:gdLst/>
            <a:ahLst/>
            <a:cxnLst/>
            <a:rect l="l" t="t" r="r" b="b"/>
            <a:pathLst>
              <a:path w="22746" h="276745" extrusionOk="0">
                <a:moveTo>
                  <a:pt x="22697" y="0"/>
                </a:moveTo>
                <a:cubicBezTo>
                  <a:pt x="22495" y="5244"/>
                  <a:pt x="22193" y="10529"/>
                  <a:pt x="22193" y="15773"/>
                </a:cubicBezTo>
                <a:cubicBezTo>
                  <a:pt x="22193" y="285312"/>
                  <a:pt x="22193" y="-9007"/>
                  <a:pt x="22193" y="260532"/>
                </a:cubicBezTo>
                <a:lnTo>
                  <a:pt x="22193" y="276745"/>
                </a:lnTo>
                <a:lnTo>
                  <a:pt x="1297" y="276745"/>
                </a:lnTo>
                <a:cubicBezTo>
                  <a:pt x="843" y="272182"/>
                  <a:pt x="38" y="267538"/>
                  <a:pt x="38" y="262894"/>
                </a:cubicBezTo>
                <a:cubicBezTo>
                  <a:pt x="-13" y="-8647"/>
                  <a:pt x="-13" y="283631"/>
                  <a:pt x="38" y="12090"/>
                </a:cubicBezTo>
                <a:cubicBezTo>
                  <a:pt x="38" y="8087"/>
                  <a:pt x="843" y="4043"/>
                  <a:pt x="1297" y="40"/>
                </a:cubicBezTo>
                <a:cubicBezTo>
                  <a:pt x="8447" y="40"/>
                  <a:pt x="15597" y="40"/>
                  <a:pt x="22747" y="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 name="Google Shape;32;p1"/>
          <p:cNvSpPr/>
          <p:nvPr/>
        </p:nvSpPr>
        <p:spPr>
          <a:xfrm rot="10800000" flipH="1">
            <a:off x="1330801" y="6309714"/>
            <a:ext cx="21450" cy="276865"/>
          </a:xfrm>
          <a:custGeom>
            <a:avLst/>
            <a:gdLst/>
            <a:ahLst/>
            <a:cxnLst/>
            <a:rect l="l" t="t" r="r" b="b"/>
            <a:pathLst>
              <a:path w="21450" h="276865" extrusionOk="0">
                <a:moveTo>
                  <a:pt x="21450" y="40"/>
                </a:moveTo>
                <a:cubicBezTo>
                  <a:pt x="21400" y="225904"/>
                  <a:pt x="21249" y="13371"/>
                  <a:pt x="21249" y="113733"/>
                </a:cubicBezTo>
                <a:cubicBezTo>
                  <a:pt x="21249" y="163613"/>
                  <a:pt x="21249" y="213494"/>
                  <a:pt x="21249" y="263335"/>
                </a:cubicBezTo>
                <a:lnTo>
                  <a:pt x="21249" y="276866"/>
                </a:lnTo>
                <a:lnTo>
                  <a:pt x="0" y="276866"/>
                </a:lnTo>
                <a:cubicBezTo>
                  <a:pt x="0" y="-3723"/>
                  <a:pt x="0" y="28006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 name="Google Shape;33;p1"/>
          <p:cNvSpPr/>
          <p:nvPr/>
        </p:nvSpPr>
        <p:spPr>
          <a:xfrm rot="10800000" flipH="1">
            <a:off x="1486997" y="6309873"/>
            <a:ext cx="22004" cy="276665"/>
          </a:xfrm>
          <a:custGeom>
            <a:avLst/>
            <a:gdLst/>
            <a:ahLst/>
            <a:cxnLst/>
            <a:rect l="l" t="t" r="r" b="b"/>
            <a:pathLst>
              <a:path w="22004" h="276665" extrusionOk="0">
                <a:moveTo>
                  <a:pt x="21450" y="0"/>
                </a:moveTo>
                <a:cubicBezTo>
                  <a:pt x="21652" y="5244"/>
                  <a:pt x="22004" y="10529"/>
                  <a:pt x="22004" y="15773"/>
                </a:cubicBezTo>
                <a:cubicBezTo>
                  <a:pt x="22004" y="284832"/>
                  <a:pt x="22004" y="-9928"/>
                  <a:pt x="22004" y="259131"/>
                </a:cubicBezTo>
                <a:cubicBezTo>
                  <a:pt x="22004" y="264736"/>
                  <a:pt x="22004" y="270300"/>
                  <a:pt x="22004" y="276665"/>
                </a:cubicBezTo>
                <a:lnTo>
                  <a:pt x="403" y="276665"/>
                </a:lnTo>
                <a:lnTo>
                  <a:pt x="403" y="261573"/>
                </a:lnTo>
                <a:cubicBezTo>
                  <a:pt x="403" y="-7886"/>
                  <a:pt x="403" y="286473"/>
                  <a:pt x="403" y="17014"/>
                </a:cubicBezTo>
                <a:cubicBezTo>
                  <a:pt x="403" y="11329"/>
                  <a:pt x="151" y="5685"/>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 name="Google Shape;34;p1"/>
          <p:cNvSpPr/>
          <p:nvPr/>
        </p:nvSpPr>
        <p:spPr>
          <a:xfrm rot="10800000" flipH="1">
            <a:off x="1565827" y="6309833"/>
            <a:ext cx="22328" cy="276705"/>
          </a:xfrm>
          <a:custGeom>
            <a:avLst/>
            <a:gdLst/>
            <a:ahLst/>
            <a:cxnLst/>
            <a:rect l="l" t="t" r="r" b="b"/>
            <a:pathLst>
              <a:path w="22328" h="276705" extrusionOk="0">
                <a:moveTo>
                  <a:pt x="22278" y="0"/>
                </a:moveTo>
                <a:cubicBezTo>
                  <a:pt x="22127" y="5685"/>
                  <a:pt x="21876" y="11329"/>
                  <a:pt x="21876" y="17014"/>
                </a:cubicBezTo>
                <a:cubicBezTo>
                  <a:pt x="21876" y="286113"/>
                  <a:pt x="21876" y="-8647"/>
                  <a:pt x="21876" y="260452"/>
                </a:cubicBezTo>
                <a:lnTo>
                  <a:pt x="21876" y="276705"/>
                </a:lnTo>
                <a:lnTo>
                  <a:pt x="1080" y="276705"/>
                </a:lnTo>
                <a:cubicBezTo>
                  <a:pt x="727" y="272582"/>
                  <a:pt x="22" y="268339"/>
                  <a:pt x="22" y="264055"/>
                </a:cubicBezTo>
                <a:cubicBezTo>
                  <a:pt x="-28" y="-8287"/>
                  <a:pt x="22" y="283231"/>
                  <a:pt x="22" y="10889"/>
                </a:cubicBezTo>
                <a:cubicBezTo>
                  <a:pt x="22" y="7246"/>
                  <a:pt x="576" y="3643"/>
                  <a:pt x="878" y="0"/>
                </a:cubicBezTo>
                <a:cubicBezTo>
                  <a:pt x="8029" y="0"/>
                  <a:pt x="15179" y="0"/>
                  <a:pt x="223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 name="Google Shape;35;p1"/>
          <p:cNvSpPr/>
          <p:nvPr/>
        </p:nvSpPr>
        <p:spPr>
          <a:xfrm rot="10800000" flipH="1">
            <a:off x="1722901" y="6309873"/>
            <a:ext cx="21450" cy="276665"/>
          </a:xfrm>
          <a:custGeom>
            <a:avLst/>
            <a:gdLst/>
            <a:ahLst/>
            <a:cxnLst/>
            <a:rect l="l" t="t" r="r" b="b"/>
            <a:pathLst>
              <a:path w="21450" h="276665" extrusionOk="0">
                <a:moveTo>
                  <a:pt x="21450" y="0"/>
                </a:moveTo>
                <a:cubicBezTo>
                  <a:pt x="21450" y="279908"/>
                  <a:pt x="21450" y="-4043"/>
                  <a:pt x="21450" y="276665"/>
                </a:cubicBezTo>
                <a:lnTo>
                  <a:pt x="0" y="276665"/>
                </a:lnTo>
                <a:cubicBezTo>
                  <a:pt x="0" y="-340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 name="Google Shape;36;p1"/>
          <p:cNvSpPr/>
          <p:nvPr/>
        </p:nvSpPr>
        <p:spPr>
          <a:xfrm rot="10800000" flipH="1">
            <a:off x="1879146" y="6309873"/>
            <a:ext cx="22709" cy="276665"/>
          </a:xfrm>
          <a:custGeom>
            <a:avLst/>
            <a:gdLst/>
            <a:ahLst/>
            <a:cxnLst/>
            <a:rect l="l" t="t" r="r" b="b"/>
            <a:pathLst>
              <a:path w="22709" h="276665" extrusionOk="0">
                <a:moveTo>
                  <a:pt x="21400" y="0"/>
                </a:moveTo>
                <a:cubicBezTo>
                  <a:pt x="21853" y="4844"/>
                  <a:pt x="22659" y="9648"/>
                  <a:pt x="22659" y="14492"/>
                </a:cubicBezTo>
                <a:cubicBezTo>
                  <a:pt x="22709" y="284432"/>
                  <a:pt x="22709" y="-9488"/>
                  <a:pt x="22709" y="260452"/>
                </a:cubicBezTo>
                <a:lnTo>
                  <a:pt x="22709" y="276665"/>
                </a:lnTo>
                <a:lnTo>
                  <a:pt x="453" y="276665"/>
                </a:lnTo>
                <a:lnTo>
                  <a:pt x="453" y="261773"/>
                </a:lnTo>
                <a:cubicBezTo>
                  <a:pt x="453" y="-7766"/>
                  <a:pt x="453" y="286553"/>
                  <a:pt x="453" y="17014"/>
                </a:cubicBezTo>
                <a:cubicBezTo>
                  <a:pt x="453" y="11329"/>
                  <a:pt x="151" y="5685"/>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 name="Google Shape;37;p1"/>
          <p:cNvSpPr/>
          <p:nvPr/>
        </p:nvSpPr>
        <p:spPr>
          <a:xfrm rot="10800000" flipH="1">
            <a:off x="1958503" y="6309873"/>
            <a:ext cx="21702" cy="276665"/>
          </a:xfrm>
          <a:custGeom>
            <a:avLst/>
            <a:gdLst/>
            <a:ahLst/>
            <a:cxnLst/>
            <a:rect l="l" t="t" r="r" b="b"/>
            <a:pathLst>
              <a:path w="21702" h="276665" extrusionOk="0">
                <a:moveTo>
                  <a:pt x="21702" y="0"/>
                </a:moveTo>
                <a:cubicBezTo>
                  <a:pt x="21652" y="225704"/>
                  <a:pt x="21551" y="-112452"/>
                  <a:pt x="21501" y="113252"/>
                </a:cubicBezTo>
                <a:cubicBezTo>
                  <a:pt x="21501" y="163093"/>
                  <a:pt x="21501" y="212933"/>
                  <a:pt x="21501" y="262774"/>
                </a:cubicBezTo>
                <a:cubicBezTo>
                  <a:pt x="21501" y="267138"/>
                  <a:pt x="21501" y="271541"/>
                  <a:pt x="21501" y="276665"/>
                </a:cubicBezTo>
                <a:lnTo>
                  <a:pt x="1158" y="276665"/>
                </a:lnTo>
                <a:cubicBezTo>
                  <a:pt x="755" y="273383"/>
                  <a:pt x="0" y="269900"/>
                  <a:pt x="0" y="266417"/>
                </a:cubicBezTo>
                <a:cubicBezTo>
                  <a:pt x="0" y="-9127"/>
                  <a:pt x="0" y="279187"/>
                  <a:pt x="0" y="3643"/>
                </a:cubicBezTo>
                <a:cubicBezTo>
                  <a:pt x="0" y="2442"/>
                  <a:pt x="151" y="1201"/>
                  <a:pt x="252" y="0"/>
                </a:cubicBezTo>
                <a:cubicBezTo>
                  <a:pt x="7402" y="0"/>
                  <a:pt x="14552" y="0"/>
                  <a:pt x="2170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 name="Google Shape;38;p1"/>
          <p:cNvSpPr/>
          <p:nvPr/>
        </p:nvSpPr>
        <p:spPr>
          <a:xfrm rot="10800000" flipH="1">
            <a:off x="2114950" y="6309914"/>
            <a:ext cx="22004" cy="276665"/>
          </a:xfrm>
          <a:custGeom>
            <a:avLst/>
            <a:gdLst/>
            <a:ahLst/>
            <a:cxnLst/>
            <a:rect l="l" t="t" r="r" b="b"/>
            <a:pathLst>
              <a:path w="22004" h="276665" extrusionOk="0">
                <a:moveTo>
                  <a:pt x="21450" y="40"/>
                </a:moveTo>
                <a:cubicBezTo>
                  <a:pt x="21652" y="5284"/>
                  <a:pt x="22004" y="10569"/>
                  <a:pt x="22004" y="15813"/>
                </a:cubicBezTo>
                <a:cubicBezTo>
                  <a:pt x="22004" y="284872"/>
                  <a:pt x="22004" y="-9888"/>
                  <a:pt x="22004" y="259171"/>
                </a:cubicBezTo>
                <a:cubicBezTo>
                  <a:pt x="22004" y="264776"/>
                  <a:pt x="22004" y="270340"/>
                  <a:pt x="22004" y="276665"/>
                </a:cubicBezTo>
                <a:lnTo>
                  <a:pt x="302" y="276665"/>
                </a:lnTo>
                <a:lnTo>
                  <a:pt x="302" y="260372"/>
                </a:lnTo>
                <a:cubicBezTo>
                  <a:pt x="302" y="-8687"/>
                  <a:pt x="302" y="286073"/>
                  <a:pt x="302" y="17014"/>
                </a:cubicBezTo>
                <a:cubicBezTo>
                  <a:pt x="302" y="11329"/>
                  <a:pt x="101" y="5685"/>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 name="Google Shape;39;p1"/>
          <p:cNvSpPr/>
          <p:nvPr/>
        </p:nvSpPr>
        <p:spPr>
          <a:xfrm rot="10800000" flipH="1">
            <a:off x="2193765" y="6309833"/>
            <a:ext cx="22344" cy="276705"/>
          </a:xfrm>
          <a:custGeom>
            <a:avLst/>
            <a:gdLst/>
            <a:ahLst/>
            <a:cxnLst/>
            <a:rect l="l" t="t" r="r" b="b"/>
            <a:pathLst>
              <a:path w="22344" h="276705" extrusionOk="0">
                <a:moveTo>
                  <a:pt x="22294" y="0"/>
                </a:moveTo>
                <a:cubicBezTo>
                  <a:pt x="22143" y="5685"/>
                  <a:pt x="21891" y="11329"/>
                  <a:pt x="21891" y="17014"/>
                </a:cubicBezTo>
                <a:cubicBezTo>
                  <a:pt x="21891" y="286113"/>
                  <a:pt x="21891" y="-8647"/>
                  <a:pt x="21891" y="260452"/>
                </a:cubicBezTo>
                <a:lnTo>
                  <a:pt x="21891" y="276705"/>
                </a:lnTo>
                <a:lnTo>
                  <a:pt x="1095" y="276705"/>
                </a:lnTo>
                <a:cubicBezTo>
                  <a:pt x="743" y="272582"/>
                  <a:pt x="38" y="268339"/>
                  <a:pt x="38" y="264055"/>
                </a:cubicBezTo>
                <a:cubicBezTo>
                  <a:pt x="-13" y="-8287"/>
                  <a:pt x="-13" y="283231"/>
                  <a:pt x="38" y="10889"/>
                </a:cubicBezTo>
                <a:cubicBezTo>
                  <a:pt x="38" y="7246"/>
                  <a:pt x="592" y="3643"/>
                  <a:pt x="894" y="0"/>
                </a:cubicBezTo>
                <a:cubicBezTo>
                  <a:pt x="8044" y="0"/>
                  <a:pt x="15194" y="0"/>
                  <a:pt x="2234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 name="Google Shape;40;p1"/>
          <p:cNvSpPr/>
          <p:nvPr/>
        </p:nvSpPr>
        <p:spPr>
          <a:xfrm rot="10800000" flipH="1">
            <a:off x="2350854" y="6309873"/>
            <a:ext cx="21450" cy="276665"/>
          </a:xfrm>
          <a:custGeom>
            <a:avLst/>
            <a:gdLst/>
            <a:ahLst/>
            <a:cxnLst/>
            <a:rect l="l" t="t" r="r" b="b"/>
            <a:pathLst>
              <a:path w="21450" h="276665" extrusionOk="0">
                <a:moveTo>
                  <a:pt x="21450" y="0"/>
                </a:moveTo>
                <a:cubicBezTo>
                  <a:pt x="21450" y="279908"/>
                  <a:pt x="21450" y="-4043"/>
                  <a:pt x="21450" y="276665"/>
                </a:cubicBezTo>
                <a:lnTo>
                  <a:pt x="0" y="276665"/>
                </a:lnTo>
                <a:cubicBezTo>
                  <a:pt x="0" y="-340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 name="Google Shape;41;p1"/>
          <p:cNvSpPr/>
          <p:nvPr/>
        </p:nvSpPr>
        <p:spPr>
          <a:xfrm rot="10800000" flipH="1">
            <a:off x="1251193" y="6309873"/>
            <a:ext cx="22709" cy="276665"/>
          </a:xfrm>
          <a:custGeom>
            <a:avLst/>
            <a:gdLst/>
            <a:ahLst/>
            <a:cxnLst/>
            <a:rect l="l" t="t" r="r" b="b"/>
            <a:pathLst>
              <a:path w="22709" h="276665" extrusionOk="0">
                <a:moveTo>
                  <a:pt x="21400" y="0"/>
                </a:moveTo>
                <a:cubicBezTo>
                  <a:pt x="21853" y="4844"/>
                  <a:pt x="22659" y="9648"/>
                  <a:pt x="22659" y="14492"/>
                </a:cubicBezTo>
                <a:cubicBezTo>
                  <a:pt x="22709" y="284432"/>
                  <a:pt x="22709" y="-9488"/>
                  <a:pt x="22709" y="260452"/>
                </a:cubicBezTo>
                <a:cubicBezTo>
                  <a:pt x="22709" y="265616"/>
                  <a:pt x="22709" y="270781"/>
                  <a:pt x="22709" y="276665"/>
                </a:cubicBezTo>
                <a:lnTo>
                  <a:pt x="504" y="276665"/>
                </a:lnTo>
                <a:cubicBezTo>
                  <a:pt x="504" y="271901"/>
                  <a:pt x="504" y="266817"/>
                  <a:pt x="504" y="261733"/>
                </a:cubicBezTo>
                <a:cubicBezTo>
                  <a:pt x="504" y="-8207"/>
                  <a:pt x="504" y="285713"/>
                  <a:pt x="504" y="15773"/>
                </a:cubicBezTo>
                <a:cubicBezTo>
                  <a:pt x="504" y="10529"/>
                  <a:pt x="151" y="5244"/>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42" name="Google Shape;42;p1"/>
          <p:cNvCxnSpPr/>
          <p:nvPr/>
        </p:nvCxnSpPr>
        <p:spPr>
          <a:xfrm>
            <a:off x="2552700" y="6464300"/>
            <a:ext cx="9639300" cy="0"/>
          </a:xfrm>
          <a:prstGeom prst="straightConnector1">
            <a:avLst/>
          </a:prstGeom>
          <a:noFill/>
          <a:ln w="9525" cap="flat" cmpd="sng">
            <a:solidFill>
              <a:schemeClr val="accent1"/>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62"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chart" Target="../charts/chart10.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chart" Target="../charts/chart11.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18"/>
          <p:cNvPicPr preferRelativeResize="0"/>
          <p:nvPr/>
        </p:nvPicPr>
        <p:blipFill>
          <a:blip r:embed="rId3">
            <a:alphaModFix/>
          </a:blip>
          <a:stretch>
            <a:fillRect/>
          </a:stretch>
        </p:blipFill>
        <p:spPr>
          <a:xfrm>
            <a:off x="6248400" y="-15125"/>
            <a:ext cx="5943600" cy="6130093"/>
          </a:xfrm>
          <a:prstGeom prst="rect">
            <a:avLst/>
          </a:prstGeom>
          <a:noFill/>
          <a:ln>
            <a:noFill/>
          </a:ln>
        </p:spPr>
      </p:pic>
      <p:sp>
        <p:nvSpPr>
          <p:cNvPr id="109" name="Google Shape;109;p18"/>
          <p:cNvSpPr/>
          <p:nvPr/>
        </p:nvSpPr>
        <p:spPr>
          <a:xfrm>
            <a:off x="1092200" y="5074898"/>
            <a:ext cx="1703388" cy="383381"/>
          </a:xfrm>
          <a:prstGeom prst="roundRect">
            <a:avLst>
              <a:gd name="adj" fmla="val 16667"/>
            </a:avLst>
          </a:prstGeom>
          <a:solidFill>
            <a:schemeClr val="lt1"/>
          </a:solidFill>
          <a:ln w="9525" cap="flat" cmpd="sng">
            <a:solidFill>
              <a:schemeClr val="accent1"/>
            </a:solidFill>
            <a:prstDash val="solid"/>
            <a:miter lim="800000"/>
            <a:headEnd type="none" w="sm" len="sm"/>
            <a:tailEnd type="none" w="sm" len="sm"/>
          </a:ln>
          <a:effectLst>
            <a:outerShdw blurRad="25400" dist="12700" dir="3960000" algn="tl" rotWithShape="0">
              <a:srgbClr val="000000">
                <a:alpha val="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10" name="Google Shape;110;p18"/>
          <p:cNvPicPr preferRelativeResize="0"/>
          <p:nvPr/>
        </p:nvPicPr>
        <p:blipFill rotWithShape="1">
          <a:blip r:embed="rId4">
            <a:alphaModFix/>
          </a:blip>
          <a:srcRect/>
          <a:stretch/>
        </p:blipFill>
        <p:spPr>
          <a:xfrm>
            <a:off x="8082178" y="1016000"/>
            <a:ext cx="2407580" cy="1207106"/>
          </a:xfrm>
          <a:prstGeom prst="rect">
            <a:avLst/>
          </a:prstGeom>
          <a:noFill/>
          <a:ln>
            <a:noFill/>
          </a:ln>
        </p:spPr>
      </p:pic>
      <p:pic>
        <p:nvPicPr>
          <p:cNvPr id="111" name="Google Shape;111;p18" descr="A cell phone with a hot dog on the screen&#10;&#10;Description automatically generated"/>
          <p:cNvPicPr preferRelativeResize="0"/>
          <p:nvPr/>
        </p:nvPicPr>
        <p:blipFill rotWithShape="1">
          <a:blip r:embed="rId5">
            <a:alphaModFix/>
          </a:blip>
          <a:srcRect/>
          <a:stretch/>
        </p:blipFill>
        <p:spPr>
          <a:xfrm>
            <a:off x="6216327" y="404120"/>
            <a:ext cx="4812421" cy="5878580"/>
          </a:xfrm>
          <a:prstGeom prst="rect">
            <a:avLst/>
          </a:prstGeom>
          <a:noFill/>
          <a:ln>
            <a:noFill/>
          </a:ln>
        </p:spPr>
      </p:pic>
      <p:pic>
        <p:nvPicPr>
          <p:cNvPr id="112" name="Google Shape;112;p18"/>
          <p:cNvPicPr preferRelativeResize="0"/>
          <p:nvPr/>
        </p:nvPicPr>
        <p:blipFill rotWithShape="1">
          <a:blip r:embed="rId6">
            <a:alphaModFix/>
          </a:blip>
          <a:srcRect/>
          <a:stretch/>
        </p:blipFill>
        <p:spPr>
          <a:xfrm rot="5400000">
            <a:off x="370436" y="730795"/>
            <a:ext cx="506904" cy="254150"/>
          </a:xfrm>
          <a:prstGeom prst="rect">
            <a:avLst/>
          </a:prstGeom>
          <a:noFill/>
          <a:ln>
            <a:noFill/>
          </a:ln>
        </p:spPr>
      </p:pic>
      <p:pic>
        <p:nvPicPr>
          <p:cNvPr id="113" name="Google Shape;113;p18"/>
          <p:cNvPicPr preferRelativeResize="0"/>
          <p:nvPr/>
        </p:nvPicPr>
        <p:blipFill rotWithShape="1">
          <a:blip r:embed="rId7">
            <a:alphaModFix/>
          </a:blip>
          <a:srcRect/>
          <a:stretch/>
        </p:blipFill>
        <p:spPr>
          <a:xfrm rot="-605715">
            <a:off x="5181694" y="2347716"/>
            <a:ext cx="292102" cy="228370"/>
          </a:xfrm>
          <a:prstGeom prst="rect">
            <a:avLst/>
          </a:prstGeom>
          <a:noFill/>
          <a:ln>
            <a:noFill/>
          </a:ln>
        </p:spPr>
      </p:pic>
      <p:pic>
        <p:nvPicPr>
          <p:cNvPr id="114" name="Google Shape;114;p18"/>
          <p:cNvPicPr preferRelativeResize="0"/>
          <p:nvPr/>
        </p:nvPicPr>
        <p:blipFill rotWithShape="1">
          <a:blip r:embed="rId8">
            <a:alphaModFix/>
          </a:blip>
          <a:srcRect/>
          <a:stretch/>
        </p:blipFill>
        <p:spPr>
          <a:xfrm rot="-589488">
            <a:off x="549181" y="1710763"/>
            <a:ext cx="512914" cy="401004"/>
          </a:xfrm>
          <a:prstGeom prst="rect">
            <a:avLst/>
          </a:prstGeom>
          <a:noFill/>
          <a:ln>
            <a:noFill/>
          </a:ln>
        </p:spPr>
      </p:pic>
      <p:pic>
        <p:nvPicPr>
          <p:cNvPr id="117" name="Google Shape;117;p18"/>
          <p:cNvPicPr preferRelativeResize="0"/>
          <p:nvPr/>
        </p:nvPicPr>
        <p:blipFill rotWithShape="1">
          <a:blip r:embed="rId9">
            <a:alphaModFix/>
          </a:blip>
          <a:srcRect/>
          <a:stretch/>
        </p:blipFill>
        <p:spPr>
          <a:xfrm>
            <a:off x="2492225" y="5157049"/>
            <a:ext cx="226382" cy="219078"/>
          </a:xfrm>
          <a:prstGeom prst="rect">
            <a:avLst/>
          </a:prstGeom>
          <a:noFill/>
          <a:ln>
            <a:noFill/>
          </a:ln>
        </p:spPr>
      </p:pic>
      <p:sp>
        <p:nvSpPr>
          <p:cNvPr id="118" name="Google Shape;118;p18"/>
          <p:cNvSpPr/>
          <p:nvPr/>
        </p:nvSpPr>
        <p:spPr>
          <a:xfrm>
            <a:off x="1092201" y="5074897"/>
            <a:ext cx="1322388" cy="385230"/>
          </a:xfrm>
          <a:prstGeom prst="roundRect">
            <a:avLst>
              <a:gd name="adj" fmla="val 16667"/>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9" name="Google Shape;119;p18"/>
          <p:cNvSpPr txBox="1"/>
          <p:nvPr/>
        </p:nvSpPr>
        <p:spPr>
          <a:xfrm>
            <a:off x="1092200" y="5126632"/>
            <a:ext cx="1333500"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1" dirty="0">
                <a:solidFill>
                  <a:schemeClr val="lt1"/>
                </a:solidFill>
                <a:latin typeface="Poppins"/>
                <a:ea typeface="Poppins"/>
                <a:cs typeface="Poppins"/>
                <a:sym typeface="Poppins"/>
              </a:rPr>
              <a:t>Home Delivery</a:t>
            </a:r>
            <a:endParaRPr sz="1200" b="1" dirty="0">
              <a:solidFill>
                <a:schemeClr val="lt1"/>
              </a:solidFill>
              <a:latin typeface="Poppins"/>
              <a:ea typeface="Poppins"/>
              <a:cs typeface="Poppins"/>
              <a:sym typeface="Poppins"/>
            </a:endParaRPr>
          </a:p>
        </p:txBody>
      </p:sp>
      <p:sp>
        <p:nvSpPr>
          <p:cNvPr id="120" name="Google Shape;120;p18"/>
          <p:cNvSpPr txBox="1">
            <a:spLocks noGrp="1"/>
          </p:cNvSpPr>
          <p:nvPr>
            <p:ph type="title"/>
          </p:nvPr>
        </p:nvSpPr>
        <p:spPr>
          <a:xfrm>
            <a:off x="1319445" y="792297"/>
            <a:ext cx="4328400" cy="1569620"/>
          </a:xfrm>
          <a:prstGeom prst="rect">
            <a:avLst/>
          </a:prstGeom>
          <a:noFill/>
          <a:ln>
            <a:noFill/>
          </a:ln>
        </p:spPr>
        <p:txBody>
          <a:bodyPr spcFirstLastPara="1" wrap="square" lIns="91425" tIns="45700" rIns="91425" bIns="45700" anchor="t" anchorCtr="0">
            <a:spAutoFit/>
          </a:bodyPr>
          <a:lstStyle/>
          <a:p>
            <a:pPr marL="0" lvl="0" indent="0" algn="l" rtl="0">
              <a:lnSpc>
                <a:spcPct val="80000"/>
              </a:lnSpc>
              <a:spcBef>
                <a:spcPts val="0"/>
              </a:spcBef>
              <a:spcAft>
                <a:spcPts val="0"/>
              </a:spcAft>
              <a:buClr>
                <a:schemeClr val="accent1"/>
              </a:buClr>
              <a:buSzPts val="6000"/>
              <a:buFont typeface="Poppins"/>
              <a:buNone/>
            </a:pPr>
            <a:r>
              <a:rPr lang="en-US" sz="6000" b="1" dirty="0">
                <a:solidFill>
                  <a:schemeClr val="accent1"/>
                </a:solidFill>
                <a:latin typeface="Poppins"/>
                <a:ea typeface="Poppins"/>
                <a:cs typeface="Poppins"/>
                <a:sym typeface="Poppins"/>
              </a:rPr>
              <a:t>Zomato </a:t>
            </a:r>
            <a:br>
              <a:rPr lang="en-US" sz="6000" b="1" dirty="0">
                <a:solidFill>
                  <a:schemeClr val="accent1"/>
                </a:solidFill>
                <a:latin typeface="Poppins"/>
                <a:ea typeface="Poppins"/>
                <a:cs typeface="Poppins"/>
                <a:sym typeface="Poppins"/>
              </a:rPr>
            </a:br>
            <a:r>
              <a:rPr lang="en-US" sz="6000" b="1" dirty="0">
                <a:solidFill>
                  <a:schemeClr val="accent1"/>
                </a:solidFill>
                <a:latin typeface="Poppins"/>
                <a:ea typeface="Poppins"/>
                <a:cs typeface="Poppins"/>
                <a:sym typeface="Poppins"/>
              </a:rPr>
              <a:t>Expansion</a:t>
            </a:r>
            <a:endParaRPr dirty="0"/>
          </a:p>
        </p:txBody>
      </p:sp>
      <p:sp>
        <p:nvSpPr>
          <p:cNvPr id="13" name="Google Shape;120;p18">
            <a:extLst>
              <a:ext uri="{FF2B5EF4-FFF2-40B4-BE49-F238E27FC236}">
                <a16:creationId xmlns:a16="http://schemas.microsoft.com/office/drawing/2014/main" id="{352B855E-8B01-48DB-93DF-6A4EFD500AD0}"/>
              </a:ext>
            </a:extLst>
          </p:cNvPr>
          <p:cNvSpPr txBox="1">
            <a:spLocks/>
          </p:cNvSpPr>
          <p:nvPr/>
        </p:nvSpPr>
        <p:spPr>
          <a:xfrm>
            <a:off x="1351518" y="2361917"/>
            <a:ext cx="4328400" cy="28927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6000"/>
              <a:buFont typeface="Poppins"/>
              <a:buNone/>
              <a:defRPr sz="6000" b="1" i="0" u="none" strike="noStrike" cap="none">
                <a:solidFill>
                  <a:schemeClr val="accent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nSpc>
                <a:spcPct val="80000"/>
              </a:lnSpc>
            </a:pPr>
            <a:r>
              <a:rPr lang="en-US" sz="1600" b="0" dirty="0">
                <a:solidFill>
                  <a:srgbClr val="C00000"/>
                </a:solidFill>
              </a:rPr>
              <a:t>- By Sahazadi Khatun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A69B7735-2BC4-444D-B888-E367A3B9AA70}"/>
              </a:ext>
            </a:extLst>
          </p:cNvPr>
          <p:cNvGraphicFramePr>
            <a:graphicFrameLocks/>
          </p:cNvGraphicFramePr>
          <p:nvPr>
            <p:extLst>
              <p:ext uri="{D42A27DB-BD31-4B8C-83A1-F6EECF244321}">
                <p14:modId xmlns:p14="http://schemas.microsoft.com/office/powerpoint/2010/main" val="3697211999"/>
              </p:ext>
            </p:extLst>
          </p:nvPr>
        </p:nvGraphicFramePr>
        <p:xfrm>
          <a:off x="2110154" y="1125081"/>
          <a:ext cx="7737231" cy="3006969"/>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98D3F709-C836-4605-B6C9-78F62A43BD78}"/>
              </a:ext>
            </a:extLst>
          </p:cNvPr>
          <p:cNvSpPr txBox="1"/>
          <p:nvPr/>
        </p:nvSpPr>
        <p:spPr>
          <a:xfrm>
            <a:off x="1918117" y="4368186"/>
            <a:ext cx="8121303" cy="1942583"/>
          </a:xfrm>
          <a:prstGeom prst="rect">
            <a:avLst/>
          </a:prstGeom>
          <a:noFill/>
        </p:spPr>
        <p:txBody>
          <a:bodyPr wrap="square" rtlCol="0">
            <a:spAutoFit/>
          </a:bodyPr>
          <a:lstStyle/>
          <a:p>
            <a:pPr algn="just">
              <a:lnSpc>
                <a:spcPts val="2000"/>
              </a:lnSpc>
            </a:pPr>
            <a:r>
              <a:rPr lang="en-US" altLang="en-US" sz="2000" b="1" dirty="0">
                <a:latin typeface="Calibri" panose="020F0502020204030204" pitchFamily="34" charset="0"/>
                <a:cs typeface="Calibri" panose="020F0502020204030204" pitchFamily="34" charset="0"/>
              </a:rPr>
              <a:t>Insight:</a:t>
            </a:r>
          </a:p>
          <a:p>
            <a:pPr algn="just">
              <a:lnSpc>
                <a:spcPts val="2000"/>
              </a:lnSpc>
            </a:pPr>
            <a:r>
              <a:rPr lang="en-US" sz="2000" dirty="0">
                <a:latin typeface="Calibri" panose="020F0502020204030204" pitchFamily="34" charset="0"/>
                <a:cs typeface="Calibri" panose="020F0502020204030204" pitchFamily="34" charset="0"/>
              </a:rPr>
              <a:t>This horizontal bar chart illustrates how many cities are represented in each country. </a:t>
            </a:r>
            <a:r>
              <a:rPr lang="en-US" sz="2000" b="1" dirty="0">
                <a:latin typeface="Calibri" panose="020F0502020204030204" pitchFamily="34" charset="0"/>
                <a:cs typeface="Calibri" panose="020F0502020204030204" pitchFamily="34" charset="0"/>
              </a:rPr>
              <a:t>India</a:t>
            </a:r>
            <a:r>
              <a:rPr lang="en-US" sz="2000" dirty="0">
                <a:latin typeface="Calibri" panose="020F0502020204030204" pitchFamily="34" charset="0"/>
                <a:cs typeface="Calibri" panose="020F0502020204030204" pitchFamily="34" charset="0"/>
              </a:rPr>
              <a:t> leads with </a:t>
            </a:r>
            <a:r>
              <a:rPr lang="en-US" sz="2000" b="1" dirty="0">
                <a:latin typeface="Calibri" panose="020F0502020204030204" pitchFamily="34" charset="0"/>
                <a:cs typeface="Calibri" panose="020F0502020204030204" pitchFamily="34" charset="0"/>
              </a:rPr>
              <a:t>43 cities</a:t>
            </a:r>
            <a:r>
              <a:rPr lang="en-US" sz="2000" dirty="0">
                <a:latin typeface="Calibri" panose="020F0502020204030204" pitchFamily="34" charset="0"/>
                <a:cs typeface="Calibri" panose="020F0502020204030204" pitchFamily="34" charset="0"/>
              </a:rPr>
              <a:t>, followed by the </a:t>
            </a:r>
            <a:r>
              <a:rPr lang="en-US" sz="2000" b="1" dirty="0">
                <a:latin typeface="Calibri" panose="020F0502020204030204" pitchFamily="34" charset="0"/>
                <a:cs typeface="Calibri" panose="020F0502020204030204" pitchFamily="34" charset="0"/>
              </a:rPr>
              <a:t>United States</a:t>
            </a:r>
            <a:r>
              <a:rPr lang="en-US" sz="2000" dirty="0">
                <a:latin typeface="Calibri" panose="020F0502020204030204" pitchFamily="34" charset="0"/>
                <a:cs typeface="Calibri" panose="020F0502020204030204" pitchFamily="34" charset="0"/>
              </a:rPr>
              <a:t> with </a:t>
            </a:r>
            <a:r>
              <a:rPr lang="en-US" sz="2000" b="1" dirty="0">
                <a:latin typeface="Calibri" panose="020F0502020204030204" pitchFamily="34" charset="0"/>
                <a:cs typeface="Calibri" panose="020F0502020204030204" pitchFamily="34" charset="0"/>
              </a:rPr>
              <a:t>35</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Australia</a:t>
            </a:r>
            <a:r>
              <a:rPr lang="en-US" sz="2000" dirty="0">
                <a:latin typeface="Calibri" panose="020F0502020204030204" pitchFamily="34" charset="0"/>
                <a:cs typeface="Calibri" panose="020F0502020204030204" pitchFamily="34" charset="0"/>
              </a:rPr>
              <a:t> with </a:t>
            </a:r>
            <a:r>
              <a:rPr lang="en-US" sz="2000" b="1" dirty="0">
                <a:latin typeface="Calibri" panose="020F0502020204030204" pitchFamily="34" charset="0"/>
                <a:cs typeface="Calibri" panose="020F0502020204030204" pitchFamily="34" charset="0"/>
              </a:rPr>
              <a:t>23</a:t>
            </a:r>
            <a:r>
              <a:rPr lang="en-US" sz="2000" dirty="0">
                <a:latin typeface="Calibri" panose="020F0502020204030204" pitchFamily="34" charset="0"/>
                <a:cs typeface="Calibri" panose="020F0502020204030204" pitchFamily="34" charset="0"/>
              </a:rPr>
              <a:t>. Countries like </a:t>
            </a:r>
            <a:r>
              <a:rPr lang="en-US" sz="2000" b="1" dirty="0">
                <a:latin typeface="Calibri" panose="020F0502020204030204" pitchFamily="34" charset="0"/>
                <a:cs typeface="Calibri" panose="020F0502020204030204" pitchFamily="34" charset="0"/>
              </a:rPr>
              <a:t>Qatar</a:t>
            </a:r>
            <a:r>
              <a:rPr lang="en-US" sz="2000" dirty="0">
                <a:latin typeface="Calibri" panose="020F0502020204030204" pitchFamily="34" charset="0"/>
                <a:cs typeface="Calibri" panose="020F0502020204030204" pitchFamily="34" charset="0"/>
              </a:rPr>
              <a:t>, </a:t>
            </a:r>
            <a:r>
              <a:rPr lang="en-US" sz="2000" b="1" dirty="0">
                <a:latin typeface="Calibri" panose="020F0502020204030204" pitchFamily="34" charset="0"/>
                <a:cs typeface="Calibri" panose="020F0502020204030204" pitchFamily="34" charset="0"/>
              </a:rPr>
              <a:t>Sri Lanka</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Singapore</a:t>
            </a:r>
            <a:r>
              <a:rPr lang="en-US" sz="2000" dirty="0">
                <a:latin typeface="Calibri" panose="020F0502020204030204" pitchFamily="34" charset="0"/>
                <a:cs typeface="Calibri" panose="020F0502020204030204" pitchFamily="34" charset="0"/>
              </a:rPr>
              <a:t> are at the bottom with just </a:t>
            </a:r>
            <a:r>
              <a:rPr lang="en-US" sz="2000" b="1" dirty="0">
                <a:latin typeface="Calibri" panose="020F0502020204030204" pitchFamily="34" charset="0"/>
                <a:cs typeface="Calibri" panose="020F0502020204030204" pitchFamily="34" charset="0"/>
              </a:rPr>
              <a:t>1 city</a:t>
            </a:r>
            <a:r>
              <a:rPr lang="en-US" sz="2000" dirty="0">
                <a:latin typeface="Calibri" panose="020F0502020204030204" pitchFamily="34" charset="0"/>
                <a:cs typeface="Calibri" panose="020F0502020204030204" pitchFamily="34" charset="0"/>
              </a:rPr>
              <a:t> each, highlighting possible areas for future data expansion or market entry.</a:t>
            </a:r>
          </a:p>
          <a:p>
            <a:pPr algn="just">
              <a:lnSpc>
                <a:spcPts val="2000"/>
              </a:lnSpc>
            </a:pPr>
            <a:endParaRPr lang="en-IN" sz="2000" dirty="0">
              <a:latin typeface="Calibri" panose="020F0502020204030204" pitchFamily="34" charset="0"/>
              <a:cs typeface="Calibri" panose="020F0502020204030204" pitchFamily="34" charset="0"/>
            </a:endParaRPr>
          </a:p>
        </p:txBody>
      </p:sp>
      <p:sp>
        <p:nvSpPr>
          <p:cNvPr id="8" name="Title 1">
            <a:extLst>
              <a:ext uri="{FF2B5EF4-FFF2-40B4-BE49-F238E27FC236}">
                <a16:creationId xmlns:a16="http://schemas.microsoft.com/office/drawing/2014/main" id="{98EBDBE2-EF0E-477D-8446-255C1DD6E41E}"/>
              </a:ext>
            </a:extLst>
          </p:cNvPr>
          <p:cNvSpPr>
            <a:spLocks noGrp="1"/>
          </p:cNvSpPr>
          <p:nvPr>
            <p:ph type="title"/>
          </p:nvPr>
        </p:nvSpPr>
        <p:spPr>
          <a:xfrm>
            <a:off x="768838" y="217305"/>
            <a:ext cx="7024663" cy="697094"/>
          </a:xfrm>
        </p:spPr>
        <p:txBody>
          <a:bodyPr/>
          <a:lstStyle/>
          <a:p>
            <a:r>
              <a:rPr lang="en-US" sz="3200" b="1" dirty="0">
                <a:latin typeface="Calibri" panose="020F0502020204030204" pitchFamily="34" charset="0"/>
                <a:cs typeface="Calibri" panose="020F0502020204030204" pitchFamily="34" charset="0"/>
              </a:rPr>
              <a:t>Number of Cities Covered per Country</a:t>
            </a:r>
            <a:br>
              <a:rPr lang="en-US" sz="3200" dirty="0">
                <a:latin typeface="Calibri" panose="020F0502020204030204" pitchFamily="34" charset="0"/>
                <a:cs typeface="Calibri" panose="020F0502020204030204" pitchFamily="34" charset="0"/>
              </a:rPr>
            </a:br>
            <a:endParaRPr lang="en-IN" dirty="0"/>
          </a:p>
        </p:txBody>
      </p:sp>
    </p:spTree>
    <p:extLst>
      <p:ext uri="{BB962C8B-B14F-4D97-AF65-F5344CB8AC3E}">
        <p14:creationId xmlns:p14="http://schemas.microsoft.com/office/powerpoint/2010/main" val="3383350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hart 11">
            <a:extLst>
              <a:ext uri="{FF2B5EF4-FFF2-40B4-BE49-F238E27FC236}">
                <a16:creationId xmlns:a16="http://schemas.microsoft.com/office/drawing/2014/main" id="{2E09F0DF-77C1-4BCA-AD25-12A6B2FE39D8}"/>
              </a:ext>
            </a:extLst>
          </p:cNvPr>
          <p:cNvGraphicFramePr>
            <a:graphicFrameLocks/>
          </p:cNvGraphicFramePr>
          <p:nvPr>
            <p:extLst>
              <p:ext uri="{D42A27DB-BD31-4B8C-83A1-F6EECF244321}">
                <p14:modId xmlns:p14="http://schemas.microsoft.com/office/powerpoint/2010/main" val="2954202043"/>
              </p:ext>
            </p:extLst>
          </p:nvPr>
        </p:nvGraphicFramePr>
        <p:xfrm>
          <a:off x="3050034" y="1107532"/>
          <a:ext cx="6091931" cy="3675185"/>
        </p:xfrm>
        <a:graphic>
          <a:graphicData uri="http://schemas.openxmlformats.org/drawingml/2006/chart">
            <c:chart xmlns:c="http://schemas.openxmlformats.org/drawingml/2006/chart" xmlns:r="http://schemas.openxmlformats.org/officeDocument/2006/relationships" r:id="rId2"/>
          </a:graphicData>
        </a:graphic>
      </p:graphicFrame>
      <p:sp>
        <p:nvSpPr>
          <p:cNvPr id="14" name="TextBox 13">
            <a:extLst>
              <a:ext uri="{FF2B5EF4-FFF2-40B4-BE49-F238E27FC236}">
                <a16:creationId xmlns:a16="http://schemas.microsoft.com/office/drawing/2014/main" id="{011476E1-DC74-438D-B99D-E4627C4D0B8C}"/>
              </a:ext>
            </a:extLst>
          </p:cNvPr>
          <p:cNvSpPr txBox="1"/>
          <p:nvPr/>
        </p:nvSpPr>
        <p:spPr>
          <a:xfrm>
            <a:off x="998805" y="4361190"/>
            <a:ext cx="10637816" cy="1686103"/>
          </a:xfrm>
          <a:prstGeom prst="rect">
            <a:avLst/>
          </a:prstGeom>
          <a:noFill/>
        </p:spPr>
        <p:txBody>
          <a:bodyPr wrap="square" rtlCol="0">
            <a:spAutoFit/>
          </a:bodyPr>
          <a:lstStyle/>
          <a:p>
            <a:pPr algn="just">
              <a:lnSpc>
                <a:spcPts val="2000"/>
              </a:lnSpc>
            </a:pPr>
            <a:r>
              <a:rPr lang="en-US" altLang="en-US" sz="2000" b="1" dirty="0">
                <a:latin typeface="Calibri" panose="020F0502020204030204" pitchFamily="34" charset="0"/>
                <a:cs typeface="Calibri" panose="020F0502020204030204" pitchFamily="34" charset="0"/>
              </a:rPr>
              <a:t>Insight:</a:t>
            </a:r>
          </a:p>
          <a:p>
            <a:pPr algn="just">
              <a:lnSpc>
                <a:spcPts val="2000"/>
              </a:lnSpc>
            </a:pPr>
            <a:r>
              <a:rPr lang="en-US" sz="2000" dirty="0">
                <a:latin typeface="Calibri" panose="020F0502020204030204" pitchFamily="34" charset="0"/>
                <a:cs typeface="Calibri" panose="020F0502020204030204" pitchFamily="34" charset="0"/>
              </a:rPr>
              <a:t>This bar chart presents the average customer ratings for restaurants across different countries. The </a:t>
            </a:r>
            <a:r>
              <a:rPr lang="en-US" sz="2000" b="1" dirty="0">
                <a:latin typeface="Calibri" panose="020F0502020204030204" pitchFamily="34" charset="0"/>
                <a:cs typeface="Calibri" panose="020F0502020204030204" pitchFamily="34" charset="0"/>
              </a:rPr>
              <a:t>Philippines</a:t>
            </a:r>
            <a:r>
              <a:rPr lang="en-US" sz="2000" dirty="0">
                <a:latin typeface="Calibri" panose="020F0502020204030204" pitchFamily="34" charset="0"/>
                <a:cs typeface="Calibri" panose="020F0502020204030204" pitchFamily="34" charset="0"/>
              </a:rPr>
              <a:t> ranks the highest with an impressive </a:t>
            </a:r>
            <a:r>
              <a:rPr lang="en-US" sz="2000" b="1" dirty="0">
                <a:latin typeface="Calibri" panose="020F0502020204030204" pitchFamily="34" charset="0"/>
                <a:cs typeface="Calibri" panose="020F0502020204030204" pitchFamily="34" charset="0"/>
              </a:rPr>
              <a:t>4.5</a:t>
            </a:r>
            <a:r>
              <a:rPr lang="en-US" sz="2000" dirty="0">
                <a:latin typeface="Calibri" panose="020F0502020204030204" pitchFamily="34" charset="0"/>
                <a:cs typeface="Calibri" panose="020F0502020204030204" pitchFamily="34" charset="0"/>
              </a:rPr>
              <a:t> average rating, followed closely by </a:t>
            </a:r>
            <a:r>
              <a:rPr lang="en-US" sz="2000" b="1" dirty="0">
                <a:latin typeface="Calibri" panose="020F0502020204030204" pitchFamily="34" charset="0"/>
                <a:cs typeface="Calibri" panose="020F0502020204030204" pitchFamily="34" charset="0"/>
              </a:rPr>
              <a:t>Turkey</a:t>
            </a:r>
            <a:r>
              <a:rPr lang="en-US" sz="2000" dirty="0">
                <a:latin typeface="Calibri" panose="020F0502020204030204" pitchFamily="34" charset="0"/>
                <a:cs typeface="Calibri" panose="020F0502020204030204" pitchFamily="34" charset="0"/>
              </a:rPr>
              <a:t>, </a:t>
            </a:r>
            <a:r>
              <a:rPr lang="en-US" sz="2000" b="1" dirty="0">
                <a:latin typeface="Calibri" panose="020F0502020204030204" pitchFamily="34" charset="0"/>
                <a:cs typeface="Calibri" panose="020F0502020204030204" pitchFamily="34" charset="0"/>
              </a:rPr>
              <a:t>Indonesia</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New Zealand</a:t>
            </a:r>
            <a:r>
              <a:rPr lang="en-US" sz="2000" dirty="0">
                <a:latin typeface="Calibri" panose="020F0502020204030204" pitchFamily="34" charset="0"/>
                <a:cs typeface="Calibri" panose="020F0502020204030204" pitchFamily="34" charset="0"/>
              </a:rPr>
              <a:t> at </a:t>
            </a:r>
            <a:r>
              <a:rPr lang="en-US" sz="2000" b="1" dirty="0">
                <a:latin typeface="Calibri" panose="020F0502020204030204" pitchFamily="34" charset="0"/>
                <a:cs typeface="Calibri" panose="020F0502020204030204" pitchFamily="34" charset="0"/>
              </a:rPr>
              <a:t>4.3</a:t>
            </a:r>
            <a:r>
              <a:rPr lang="en-US" sz="2000" dirty="0">
                <a:latin typeface="Calibri" panose="020F0502020204030204" pitchFamily="34" charset="0"/>
                <a:cs typeface="Calibri" panose="020F0502020204030204" pitchFamily="34" charset="0"/>
              </a:rPr>
              <a:t>. In contrast, </a:t>
            </a:r>
            <a:r>
              <a:rPr lang="en-US" sz="2000" b="1" dirty="0">
                <a:latin typeface="Calibri" panose="020F0502020204030204" pitchFamily="34" charset="0"/>
                <a:cs typeface="Calibri" panose="020F0502020204030204" pitchFamily="34" charset="0"/>
              </a:rPr>
              <a:t>India</a:t>
            </a:r>
            <a:r>
              <a:rPr lang="en-US" sz="2000" dirty="0">
                <a:latin typeface="Calibri" panose="020F0502020204030204" pitchFamily="34" charset="0"/>
                <a:cs typeface="Calibri" panose="020F0502020204030204" pitchFamily="34" charset="0"/>
              </a:rPr>
              <a:t> records the lowest average at </a:t>
            </a:r>
            <a:r>
              <a:rPr lang="en-US" sz="2000" b="1" dirty="0">
                <a:latin typeface="Calibri" panose="020F0502020204030204" pitchFamily="34" charset="0"/>
                <a:cs typeface="Calibri" panose="020F0502020204030204" pitchFamily="34" charset="0"/>
              </a:rPr>
              <a:t>2.8</a:t>
            </a:r>
            <a:r>
              <a:rPr lang="en-US" sz="2000" dirty="0">
                <a:latin typeface="Calibri" panose="020F0502020204030204" pitchFamily="34" charset="0"/>
                <a:cs typeface="Calibri" panose="020F0502020204030204" pitchFamily="34" charset="0"/>
              </a:rPr>
              <a:t>, highlighting variations in customer satisfaction or rating behavior across regions.</a:t>
            </a:r>
          </a:p>
          <a:p>
            <a:pPr algn="just">
              <a:lnSpc>
                <a:spcPts val="2000"/>
              </a:lnSpc>
            </a:pPr>
            <a:endParaRPr lang="en-IN" sz="2000" dirty="0">
              <a:latin typeface="Calibri" panose="020F0502020204030204" pitchFamily="34" charset="0"/>
              <a:cs typeface="Calibri" panose="020F0502020204030204" pitchFamily="34" charset="0"/>
            </a:endParaRPr>
          </a:p>
        </p:txBody>
      </p:sp>
      <p:sp>
        <p:nvSpPr>
          <p:cNvPr id="8" name="Title 1">
            <a:extLst>
              <a:ext uri="{FF2B5EF4-FFF2-40B4-BE49-F238E27FC236}">
                <a16:creationId xmlns:a16="http://schemas.microsoft.com/office/drawing/2014/main" id="{719B8137-CFE9-4CC1-82B4-92E51147A7CB}"/>
              </a:ext>
            </a:extLst>
          </p:cNvPr>
          <p:cNvSpPr>
            <a:spLocks noGrp="1"/>
          </p:cNvSpPr>
          <p:nvPr>
            <p:ph type="title"/>
          </p:nvPr>
        </p:nvSpPr>
        <p:spPr>
          <a:xfrm>
            <a:off x="698500" y="578069"/>
            <a:ext cx="6223000" cy="950989"/>
          </a:xfrm>
        </p:spPr>
        <p:txBody>
          <a:bodyPr/>
          <a:lstStyle/>
          <a:p>
            <a:r>
              <a:rPr lang="en-US" sz="3200" b="1" dirty="0">
                <a:latin typeface="Calibri" panose="020F0502020204030204" pitchFamily="34" charset="0"/>
                <a:cs typeface="Calibri" panose="020F0502020204030204" pitchFamily="34" charset="0"/>
              </a:rPr>
              <a:t>Country-wise Average of Ratings</a:t>
            </a:r>
            <a:br>
              <a:rPr lang="en-US" sz="3200" dirty="0">
                <a:latin typeface="Calibri" panose="020F0502020204030204" pitchFamily="34" charset="0"/>
                <a:cs typeface="Calibri" panose="020F0502020204030204" pitchFamily="34" charset="0"/>
              </a:rPr>
            </a:br>
            <a:endParaRPr lang="en-IN" dirty="0"/>
          </a:p>
        </p:txBody>
      </p:sp>
    </p:spTree>
    <p:extLst>
      <p:ext uri="{BB962C8B-B14F-4D97-AF65-F5344CB8AC3E}">
        <p14:creationId xmlns:p14="http://schemas.microsoft.com/office/powerpoint/2010/main" val="1345193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78B80412-87B7-4A7B-A9FF-72A19D124D80}"/>
              </a:ext>
            </a:extLst>
          </p:cNvPr>
          <p:cNvGraphicFramePr>
            <a:graphicFrameLocks/>
          </p:cNvGraphicFramePr>
          <p:nvPr>
            <p:extLst>
              <p:ext uri="{D42A27DB-BD31-4B8C-83A1-F6EECF244321}">
                <p14:modId xmlns:p14="http://schemas.microsoft.com/office/powerpoint/2010/main" val="1628093839"/>
              </p:ext>
            </p:extLst>
          </p:nvPr>
        </p:nvGraphicFramePr>
        <p:xfrm>
          <a:off x="1630240" y="1409501"/>
          <a:ext cx="8147230" cy="283571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DE08FC4A-9068-4234-8D92-0402393D568B}"/>
              </a:ext>
            </a:extLst>
          </p:cNvPr>
          <p:cNvSpPr txBox="1"/>
          <p:nvPr/>
        </p:nvSpPr>
        <p:spPr>
          <a:xfrm>
            <a:off x="1271588" y="4245213"/>
            <a:ext cx="9648824" cy="1708160"/>
          </a:xfrm>
          <a:prstGeom prst="rect">
            <a:avLst/>
          </a:prstGeom>
          <a:noFill/>
        </p:spPr>
        <p:txBody>
          <a:bodyPr wrap="square" rtlCol="0">
            <a:spAutoFit/>
          </a:bodyPr>
          <a:lstStyle/>
          <a:p>
            <a:pPr algn="just">
              <a:lnSpc>
                <a:spcPts val="1700"/>
              </a:lnSpc>
            </a:pPr>
            <a:r>
              <a:rPr lang="en-US" altLang="en-US" sz="2000" b="1" dirty="0">
                <a:latin typeface="Calibri" panose="020F0502020204030204" pitchFamily="34" charset="0"/>
                <a:cs typeface="Calibri" panose="020F0502020204030204" pitchFamily="34" charset="0"/>
              </a:rPr>
              <a:t>Insight:</a:t>
            </a:r>
          </a:p>
          <a:p>
            <a:pPr algn="just">
              <a:lnSpc>
                <a:spcPts val="1700"/>
              </a:lnSpc>
            </a:pPr>
            <a:r>
              <a:rPr lang="en-US" sz="2000" dirty="0">
                <a:latin typeface="Calibri" panose="020F0502020204030204" pitchFamily="34" charset="0"/>
                <a:cs typeface="Calibri" panose="020F0502020204030204" pitchFamily="34" charset="0"/>
              </a:rPr>
              <a:t>This bar chart presents the average dining cost for two people (converted to Indian Rupees) across different countries. </a:t>
            </a:r>
            <a:r>
              <a:rPr lang="en-US" sz="2000" b="1" dirty="0">
                <a:latin typeface="Calibri" panose="020F0502020204030204" pitchFamily="34" charset="0"/>
                <a:cs typeface="Calibri" panose="020F0502020204030204" pitchFamily="34" charset="0"/>
              </a:rPr>
              <a:t>Singapore</a:t>
            </a:r>
            <a:r>
              <a:rPr lang="en-US" sz="2000" dirty="0">
                <a:latin typeface="Calibri" panose="020F0502020204030204" pitchFamily="34" charset="0"/>
                <a:cs typeface="Calibri" panose="020F0502020204030204" pitchFamily="34" charset="0"/>
              </a:rPr>
              <a:t> stands out with the highest cost at </a:t>
            </a:r>
            <a:r>
              <a:rPr lang="en-US" sz="2000" b="1" dirty="0">
                <a:latin typeface="Calibri" panose="020F0502020204030204" pitchFamily="34" charset="0"/>
                <a:cs typeface="Calibri" panose="020F0502020204030204" pitchFamily="34" charset="0"/>
              </a:rPr>
              <a:t>₹13,491</a:t>
            </a:r>
            <a:r>
              <a:rPr lang="en-US" sz="2000" dirty="0">
                <a:latin typeface="Calibri" panose="020F0502020204030204" pitchFamily="34" charset="0"/>
                <a:cs typeface="Calibri" panose="020F0502020204030204" pitchFamily="34" charset="0"/>
              </a:rPr>
              <a:t>, followed by the </a:t>
            </a:r>
            <a:r>
              <a:rPr lang="en-US" sz="2000" b="1" dirty="0">
                <a:latin typeface="Calibri" panose="020F0502020204030204" pitchFamily="34" charset="0"/>
                <a:cs typeface="Calibri" panose="020F0502020204030204" pitchFamily="34" charset="0"/>
              </a:rPr>
              <a:t>Philippines (₹9,802)</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Qatar (₹5,314)</a:t>
            </a:r>
            <a:r>
              <a:rPr lang="en-US" sz="2000" dirty="0">
                <a:latin typeface="Calibri" panose="020F0502020204030204" pitchFamily="34" charset="0"/>
                <a:cs typeface="Calibri" panose="020F0502020204030204" pitchFamily="34" charset="0"/>
              </a:rPr>
              <a:t>. On the other end, </a:t>
            </a:r>
            <a:r>
              <a:rPr lang="en-US" sz="2000" b="1" dirty="0">
                <a:latin typeface="Calibri" panose="020F0502020204030204" pitchFamily="34" charset="0"/>
                <a:cs typeface="Calibri" panose="020F0502020204030204" pitchFamily="34" charset="0"/>
              </a:rPr>
              <a:t>Turkey (₹382)</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India (₹623)</a:t>
            </a:r>
            <a:r>
              <a:rPr lang="en-US" sz="2000" dirty="0">
                <a:latin typeface="Calibri" panose="020F0502020204030204" pitchFamily="34" charset="0"/>
                <a:cs typeface="Calibri" panose="020F0502020204030204" pitchFamily="34" charset="0"/>
              </a:rPr>
              <a:t> offer the most affordable dining options, highlighting significant variation in restaurant pricing globally.</a:t>
            </a:r>
          </a:p>
          <a:p>
            <a:pPr algn="just"/>
            <a:endParaRPr lang="en-IN" sz="2000" dirty="0">
              <a:latin typeface="Calibri" panose="020F0502020204030204" pitchFamily="34" charset="0"/>
              <a:cs typeface="Calibri" panose="020F0502020204030204" pitchFamily="34" charset="0"/>
            </a:endParaRPr>
          </a:p>
        </p:txBody>
      </p:sp>
      <p:sp>
        <p:nvSpPr>
          <p:cNvPr id="5" name="Title 1">
            <a:extLst>
              <a:ext uri="{FF2B5EF4-FFF2-40B4-BE49-F238E27FC236}">
                <a16:creationId xmlns:a16="http://schemas.microsoft.com/office/drawing/2014/main" id="{9FC197FA-674D-4A23-9C7B-6D528ECAB7CC}"/>
              </a:ext>
            </a:extLst>
          </p:cNvPr>
          <p:cNvSpPr>
            <a:spLocks noGrp="1"/>
          </p:cNvSpPr>
          <p:nvPr>
            <p:ph type="title"/>
          </p:nvPr>
        </p:nvSpPr>
        <p:spPr>
          <a:xfrm>
            <a:off x="698500" y="578069"/>
            <a:ext cx="7615506" cy="532781"/>
          </a:xfrm>
        </p:spPr>
        <p:txBody>
          <a:bodyPr/>
          <a:lstStyle/>
          <a:p>
            <a:r>
              <a:rPr lang="en-US" sz="3200" b="1" dirty="0">
                <a:latin typeface="Calibri" panose="020F0502020204030204" pitchFamily="34" charset="0"/>
                <a:cs typeface="Calibri" panose="020F0502020204030204" pitchFamily="34" charset="0"/>
              </a:rPr>
              <a:t>Country-wise Average Cost for Two (in INR)</a:t>
            </a:r>
            <a:br>
              <a:rPr lang="en-US" sz="3200" dirty="0">
                <a:latin typeface="Calibri" panose="020F0502020204030204" pitchFamily="34" charset="0"/>
                <a:cs typeface="Calibri" panose="020F0502020204030204" pitchFamily="34" charset="0"/>
              </a:rPr>
            </a:br>
            <a:endParaRPr lang="en-IN" dirty="0"/>
          </a:p>
        </p:txBody>
      </p:sp>
    </p:spTree>
    <p:extLst>
      <p:ext uri="{BB962C8B-B14F-4D97-AF65-F5344CB8AC3E}">
        <p14:creationId xmlns:p14="http://schemas.microsoft.com/office/powerpoint/2010/main" val="379714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D5DCD2A-FDF6-49F2-AAB8-CDED2B039EFE}"/>
              </a:ext>
            </a:extLst>
          </p:cNvPr>
          <p:cNvPicPr>
            <a:picLocks noChangeAspect="1"/>
          </p:cNvPicPr>
          <p:nvPr/>
        </p:nvPicPr>
        <p:blipFill>
          <a:blip r:embed="rId2"/>
          <a:stretch>
            <a:fillRect/>
          </a:stretch>
        </p:blipFill>
        <p:spPr>
          <a:xfrm>
            <a:off x="0" y="701716"/>
            <a:ext cx="12192000" cy="5454568"/>
          </a:xfrm>
          <a:prstGeom prst="rect">
            <a:avLst/>
          </a:prstGeom>
        </p:spPr>
      </p:pic>
      <p:sp>
        <p:nvSpPr>
          <p:cNvPr id="7" name="Google Shape;231;p22">
            <a:extLst>
              <a:ext uri="{FF2B5EF4-FFF2-40B4-BE49-F238E27FC236}">
                <a16:creationId xmlns:a16="http://schemas.microsoft.com/office/drawing/2014/main" id="{2E940441-678B-48F6-BA01-C216CD8EE52C}"/>
              </a:ext>
            </a:extLst>
          </p:cNvPr>
          <p:cNvSpPr txBox="1">
            <a:spLocks noGrp="1"/>
          </p:cNvSpPr>
          <p:nvPr>
            <p:ph type="title"/>
          </p:nvPr>
        </p:nvSpPr>
        <p:spPr>
          <a:xfrm>
            <a:off x="3781084" y="190037"/>
            <a:ext cx="5283200" cy="511679"/>
          </a:xfrm>
          <a:prstGeom prst="rect">
            <a:avLst/>
          </a:prstGeom>
          <a:noFill/>
          <a:ln>
            <a:noFill/>
          </a:ln>
        </p:spPr>
        <p:txBody>
          <a:bodyPr spcFirstLastPara="1" wrap="square" lIns="91425" tIns="45700" rIns="91425" bIns="45700" anchor="t" anchorCtr="0">
            <a:spAutoFit/>
          </a:bodyPr>
          <a:lstStyle/>
          <a:p>
            <a:pPr marL="0" lvl="0" indent="0" algn="ctr" rtl="0">
              <a:lnSpc>
                <a:spcPct val="90000"/>
              </a:lnSpc>
              <a:spcBef>
                <a:spcPts val="0"/>
              </a:spcBef>
              <a:spcAft>
                <a:spcPts val="0"/>
              </a:spcAft>
              <a:buClr>
                <a:schemeClr val="accent1"/>
              </a:buClr>
              <a:buSzPts val="3000"/>
              <a:buFont typeface="Poppins"/>
              <a:buNone/>
            </a:pPr>
            <a:r>
              <a:rPr lang="en-IN" dirty="0">
                <a:solidFill>
                  <a:srgbClr val="CC0505"/>
                </a:solidFill>
              </a:rPr>
              <a:t>DASHBOARD</a:t>
            </a:r>
            <a:endParaRPr lang="en-US" dirty="0">
              <a:solidFill>
                <a:srgbClr val="CC0505"/>
              </a:solidFill>
            </a:endParaRPr>
          </a:p>
        </p:txBody>
      </p:sp>
    </p:spTree>
    <p:extLst>
      <p:ext uri="{BB962C8B-B14F-4D97-AF65-F5344CB8AC3E}">
        <p14:creationId xmlns:p14="http://schemas.microsoft.com/office/powerpoint/2010/main" val="32961352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8" name="Google Shape;198;p22"/>
          <p:cNvPicPr preferRelativeResize="0"/>
          <p:nvPr/>
        </p:nvPicPr>
        <p:blipFill rotWithShape="1">
          <a:blip r:embed="rId3">
            <a:alphaModFix/>
          </a:blip>
          <a:srcRect/>
          <a:stretch/>
        </p:blipFill>
        <p:spPr>
          <a:xfrm rot="-589488">
            <a:off x="533303" y="747190"/>
            <a:ext cx="202415" cy="158251"/>
          </a:xfrm>
          <a:prstGeom prst="rect">
            <a:avLst/>
          </a:prstGeom>
          <a:noFill/>
          <a:ln>
            <a:noFill/>
          </a:ln>
        </p:spPr>
      </p:pic>
      <p:graphicFrame>
        <p:nvGraphicFramePr>
          <p:cNvPr id="7" name="Chart 6">
            <a:extLst>
              <a:ext uri="{FF2B5EF4-FFF2-40B4-BE49-F238E27FC236}">
                <a16:creationId xmlns:a16="http://schemas.microsoft.com/office/drawing/2014/main" id="{B4307A71-B971-44A5-A25E-EA5569BA605E}"/>
              </a:ext>
            </a:extLst>
          </p:cNvPr>
          <p:cNvGraphicFramePr/>
          <p:nvPr>
            <p:extLst>
              <p:ext uri="{D42A27DB-BD31-4B8C-83A1-F6EECF244321}">
                <p14:modId xmlns:p14="http://schemas.microsoft.com/office/powerpoint/2010/main" val="2429885679"/>
              </p:ext>
            </p:extLst>
          </p:nvPr>
        </p:nvGraphicFramePr>
        <p:xfrm>
          <a:off x="6550514" y="2153285"/>
          <a:ext cx="3620770" cy="2551430"/>
        </p:xfrm>
        <a:graphic>
          <a:graphicData uri="http://schemas.openxmlformats.org/drawingml/2006/chart">
            <c:chart xmlns:c="http://schemas.openxmlformats.org/drawingml/2006/chart" xmlns:r="http://schemas.openxmlformats.org/officeDocument/2006/relationships" r:id="rId4"/>
          </a:graphicData>
        </a:graphic>
      </p:graphicFrame>
      <p:sp>
        <p:nvSpPr>
          <p:cNvPr id="6" name="Google Shape;231;p22">
            <a:extLst>
              <a:ext uri="{FF2B5EF4-FFF2-40B4-BE49-F238E27FC236}">
                <a16:creationId xmlns:a16="http://schemas.microsoft.com/office/drawing/2014/main" id="{45BCE12A-9220-408C-835C-93783E9F63E3}"/>
              </a:ext>
            </a:extLst>
          </p:cNvPr>
          <p:cNvSpPr txBox="1">
            <a:spLocks noGrp="1"/>
          </p:cNvSpPr>
          <p:nvPr>
            <p:ph type="title"/>
          </p:nvPr>
        </p:nvSpPr>
        <p:spPr>
          <a:xfrm>
            <a:off x="928468" y="826315"/>
            <a:ext cx="5283200" cy="784790"/>
          </a:xfrm>
          <a:prstGeom prst="rect">
            <a:avLst/>
          </a:prstGeom>
          <a:noFill/>
          <a:ln>
            <a:noFill/>
          </a:ln>
        </p:spPr>
        <p:txBody>
          <a:bodyPr spcFirstLastPara="1" wrap="square" lIns="91425" tIns="45700" rIns="91425" bIns="45700" anchor="t" anchorCtr="0">
            <a:spAutoFit/>
          </a:bodyPr>
          <a:lstStyle/>
          <a:p>
            <a:pPr marL="0" lvl="0" indent="0" algn="l" rtl="0">
              <a:lnSpc>
                <a:spcPct val="150000"/>
              </a:lnSpc>
              <a:spcBef>
                <a:spcPts val="0"/>
              </a:spcBef>
              <a:spcAft>
                <a:spcPts val="0"/>
              </a:spcAft>
              <a:buClr>
                <a:schemeClr val="accent1"/>
              </a:buClr>
              <a:buSzPts val="3000"/>
              <a:buFont typeface="Poppins"/>
              <a:buNone/>
            </a:pPr>
            <a:r>
              <a:rPr lang="en-US" sz="3000" b="1" dirty="0">
                <a:latin typeface="Poppins"/>
                <a:ea typeface="Poppins"/>
                <a:cs typeface="Poppins"/>
                <a:sym typeface="Poppins"/>
              </a:rPr>
              <a:t>Recommendation</a:t>
            </a:r>
            <a:endParaRPr lang="en-US" dirty="0"/>
          </a:p>
        </p:txBody>
      </p:sp>
      <p:sp>
        <p:nvSpPr>
          <p:cNvPr id="8" name="TextBox 7">
            <a:extLst>
              <a:ext uri="{FF2B5EF4-FFF2-40B4-BE49-F238E27FC236}">
                <a16:creationId xmlns:a16="http://schemas.microsoft.com/office/drawing/2014/main" id="{69C050F8-A893-42F5-86DC-B7CC1BD3C537}"/>
              </a:ext>
            </a:extLst>
          </p:cNvPr>
          <p:cNvSpPr txBox="1"/>
          <p:nvPr/>
        </p:nvSpPr>
        <p:spPr>
          <a:xfrm>
            <a:off x="928468" y="1444217"/>
            <a:ext cx="9467557" cy="3737946"/>
          </a:xfrm>
          <a:prstGeom prst="rect">
            <a:avLst/>
          </a:prstGeom>
          <a:noFill/>
        </p:spPr>
        <p:txBody>
          <a:bodyPr wrap="square" rtlCol="0">
            <a:spAutoFit/>
          </a:bodyPr>
          <a:lstStyle/>
          <a:p>
            <a:pPr algn="just">
              <a:lnSpc>
                <a:spcPct val="150000"/>
              </a:lnSpc>
            </a:pPr>
            <a:r>
              <a:rPr lang="en-US" sz="2000" b="1" dirty="0">
                <a:latin typeface="Calibri" panose="020F0502020204030204" pitchFamily="34" charset="0"/>
                <a:cs typeface="Calibri" panose="020F0502020204030204" pitchFamily="34" charset="0"/>
              </a:rPr>
              <a:t>Strategic Recommendations:</a:t>
            </a:r>
            <a:endParaRPr lang="en-US" sz="2000" dirty="0">
              <a:latin typeface="Calibri" panose="020F0502020204030204" pitchFamily="34" charset="0"/>
              <a:cs typeface="Calibri" panose="020F0502020204030204" pitchFamily="34" charset="0"/>
            </a:endParaRPr>
          </a:p>
          <a:p>
            <a:pPr algn="just">
              <a:lnSpc>
                <a:spcPct val="150000"/>
              </a:lnSpc>
              <a:buFont typeface="Arial" panose="020B0604020202020204" pitchFamily="34" charset="0"/>
              <a:buChar char="•"/>
            </a:pPr>
            <a:r>
              <a:rPr lang="en-US" sz="2000" b="1" dirty="0">
                <a:latin typeface="Calibri" panose="020F0502020204030204" pitchFamily="34" charset="0"/>
                <a:cs typeface="Calibri" panose="020F0502020204030204" pitchFamily="34" charset="0"/>
              </a:rPr>
              <a:t>Expand</a:t>
            </a:r>
            <a:r>
              <a:rPr lang="en-US" sz="2000" dirty="0">
                <a:latin typeface="Calibri" panose="020F0502020204030204" pitchFamily="34" charset="0"/>
                <a:cs typeface="Calibri" panose="020F0502020204030204" pitchFamily="34" charset="0"/>
              </a:rPr>
              <a:t> in low-competition, high-rating countries like Indonesia, Qatar, and Turkey.</a:t>
            </a:r>
          </a:p>
          <a:p>
            <a:pPr algn="just">
              <a:lnSpc>
                <a:spcPct val="150000"/>
              </a:lnSpc>
              <a:buFont typeface="Arial" panose="020B0604020202020204" pitchFamily="34" charset="0"/>
              <a:buChar char="•"/>
            </a:pPr>
            <a:r>
              <a:rPr lang="en-US" sz="2000" b="1" dirty="0">
                <a:latin typeface="Calibri" panose="020F0502020204030204" pitchFamily="34" charset="0"/>
                <a:cs typeface="Calibri" panose="020F0502020204030204" pitchFamily="34" charset="0"/>
              </a:rPr>
              <a:t>Focus</a:t>
            </a:r>
            <a:r>
              <a:rPr lang="en-US" sz="2000" dirty="0">
                <a:latin typeface="Calibri" panose="020F0502020204030204" pitchFamily="34" charset="0"/>
                <a:cs typeface="Calibri" panose="020F0502020204030204" pitchFamily="34" charset="0"/>
              </a:rPr>
              <a:t> on cities with high votes but fewer restaurants.</a:t>
            </a:r>
          </a:p>
          <a:p>
            <a:pPr algn="just">
              <a:lnSpc>
                <a:spcPct val="150000"/>
              </a:lnSpc>
              <a:buFont typeface="Arial" panose="020B0604020202020204" pitchFamily="34" charset="0"/>
              <a:buChar char="•"/>
            </a:pPr>
            <a:r>
              <a:rPr lang="en-US" sz="2000" b="1" dirty="0">
                <a:latin typeface="Calibri" panose="020F0502020204030204" pitchFamily="34" charset="0"/>
                <a:cs typeface="Calibri" panose="020F0502020204030204" pitchFamily="34" charset="0"/>
              </a:rPr>
              <a:t>Use mid-range pricing</a:t>
            </a:r>
            <a:r>
              <a:rPr lang="en-US" sz="2000" dirty="0">
                <a:latin typeface="Calibri" panose="020F0502020204030204" pitchFamily="34" charset="0"/>
                <a:cs typeface="Calibri" panose="020F0502020204030204" pitchFamily="34" charset="0"/>
              </a:rPr>
              <a:t> (Price Range 2–3) for broad appeal.</a:t>
            </a:r>
          </a:p>
          <a:p>
            <a:pPr algn="just">
              <a:lnSpc>
                <a:spcPct val="150000"/>
              </a:lnSpc>
              <a:buFont typeface="Arial" panose="020B0604020202020204" pitchFamily="34" charset="0"/>
              <a:buChar char="•"/>
            </a:pPr>
            <a:r>
              <a:rPr lang="en-US" sz="2000" b="1" dirty="0">
                <a:latin typeface="Calibri" panose="020F0502020204030204" pitchFamily="34" charset="0"/>
                <a:cs typeface="Calibri" panose="020F0502020204030204" pitchFamily="34" charset="0"/>
              </a:rPr>
              <a:t>Promote multi-cuisine menus</a:t>
            </a:r>
            <a:r>
              <a:rPr lang="en-US" sz="2000" dirty="0">
                <a:latin typeface="Calibri" panose="020F0502020204030204" pitchFamily="34" charset="0"/>
                <a:cs typeface="Calibri" panose="020F0502020204030204" pitchFamily="34" charset="0"/>
              </a:rPr>
              <a:t> to boost ratings.</a:t>
            </a:r>
          </a:p>
          <a:p>
            <a:pPr algn="just">
              <a:lnSpc>
                <a:spcPct val="150000"/>
              </a:lnSpc>
              <a:buFont typeface="Arial" panose="020B0604020202020204" pitchFamily="34" charset="0"/>
              <a:buChar char="•"/>
            </a:pPr>
            <a:r>
              <a:rPr lang="en-US" sz="2000" b="1" dirty="0">
                <a:latin typeface="Calibri" panose="020F0502020204030204" pitchFamily="34" charset="0"/>
                <a:cs typeface="Calibri" panose="020F0502020204030204" pitchFamily="34" charset="0"/>
              </a:rPr>
              <a:t>Enable delivery &amp; booking</a:t>
            </a:r>
            <a:r>
              <a:rPr lang="en-US" sz="2000" dirty="0">
                <a:latin typeface="Calibri" panose="020F0502020204030204" pitchFamily="34" charset="0"/>
                <a:cs typeface="Calibri" panose="020F0502020204030204" pitchFamily="34" charset="0"/>
              </a:rPr>
              <a:t> to improve customer experience.</a:t>
            </a:r>
          </a:p>
          <a:p>
            <a:pPr algn="just">
              <a:lnSpc>
                <a:spcPct val="150000"/>
              </a:lnSpc>
              <a:buFont typeface="Arial" panose="020B0604020202020204" pitchFamily="34" charset="0"/>
              <a:buChar char="•"/>
            </a:pPr>
            <a:r>
              <a:rPr lang="en-US" sz="2000" b="1" dirty="0">
                <a:latin typeface="Calibri" panose="020F0502020204030204" pitchFamily="34" charset="0"/>
                <a:cs typeface="Calibri" panose="020F0502020204030204" pitchFamily="34" charset="0"/>
              </a:rPr>
              <a:t>Adapt pricing</a:t>
            </a:r>
            <a:r>
              <a:rPr lang="en-US" sz="2000" dirty="0">
                <a:latin typeface="Calibri" panose="020F0502020204030204" pitchFamily="34" charset="0"/>
                <a:cs typeface="Calibri" panose="020F0502020204030204" pitchFamily="34" charset="0"/>
              </a:rPr>
              <a:t> by region—premium in costly areas, value in sensitive ones.</a:t>
            </a:r>
          </a:p>
          <a:p>
            <a:pPr algn="just">
              <a:lnSpc>
                <a:spcPct val="150000"/>
              </a:lnSpc>
              <a:buFont typeface="Arial" panose="020B0604020202020204" pitchFamily="34" charset="0"/>
              <a:buChar char="•"/>
            </a:pPr>
            <a:r>
              <a:rPr lang="en-US" sz="2000" b="1" dirty="0">
                <a:latin typeface="Calibri" panose="020F0502020204030204" pitchFamily="34" charset="0"/>
                <a:cs typeface="Calibri" panose="020F0502020204030204" pitchFamily="34" charset="0"/>
              </a:rPr>
              <a:t>Target weak competitors</a:t>
            </a:r>
            <a:r>
              <a:rPr lang="en-US" sz="2000" dirty="0">
                <a:latin typeface="Calibri" panose="020F0502020204030204" pitchFamily="34" charset="0"/>
                <a:cs typeface="Calibri" panose="020F0502020204030204" pitchFamily="34" charset="0"/>
              </a:rPr>
              <a:t> with better service and marketing.</a:t>
            </a:r>
          </a:p>
        </p:txBody>
      </p:sp>
    </p:spTree>
    <p:extLst>
      <p:ext uri="{BB962C8B-B14F-4D97-AF65-F5344CB8AC3E}">
        <p14:creationId xmlns:p14="http://schemas.microsoft.com/office/powerpoint/2010/main" val="709874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8" name="Google Shape;198;p22"/>
          <p:cNvPicPr preferRelativeResize="0"/>
          <p:nvPr/>
        </p:nvPicPr>
        <p:blipFill rotWithShape="1">
          <a:blip r:embed="rId3">
            <a:alphaModFix/>
          </a:blip>
          <a:srcRect/>
          <a:stretch/>
        </p:blipFill>
        <p:spPr>
          <a:xfrm rot="-589488">
            <a:off x="533303" y="747190"/>
            <a:ext cx="202415" cy="158251"/>
          </a:xfrm>
          <a:prstGeom prst="rect">
            <a:avLst/>
          </a:prstGeom>
          <a:noFill/>
          <a:ln>
            <a:noFill/>
          </a:ln>
        </p:spPr>
      </p:pic>
      <p:graphicFrame>
        <p:nvGraphicFramePr>
          <p:cNvPr id="7" name="Chart 6">
            <a:extLst>
              <a:ext uri="{FF2B5EF4-FFF2-40B4-BE49-F238E27FC236}">
                <a16:creationId xmlns:a16="http://schemas.microsoft.com/office/drawing/2014/main" id="{B4307A71-B971-44A5-A25E-EA5569BA605E}"/>
              </a:ext>
            </a:extLst>
          </p:cNvPr>
          <p:cNvGraphicFramePr/>
          <p:nvPr/>
        </p:nvGraphicFramePr>
        <p:xfrm>
          <a:off x="6550514" y="2153285"/>
          <a:ext cx="3620770" cy="2551430"/>
        </p:xfrm>
        <a:graphic>
          <a:graphicData uri="http://schemas.openxmlformats.org/drawingml/2006/chart">
            <c:chart xmlns:c="http://schemas.openxmlformats.org/drawingml/2006/chart" xmlns:r="http://schemas.openxmlformats.org/officeDocument/2006/relationships" r:id="rId4"/>
          </a:graphicData>
        </a:graphic>
      </p:graphicFrame>
      <p:sp>
        <p:nvSpPr>
          <p:cNvPr id="6" name="Google Shape;231;p22">
            <a:extLst>
              <a:ext uri="{FF2B5EF4-FFF2-40B4-BE49-F238E27FC236}">
                <a16:creationId xmlns:a16="http://schemas.microsoft.com/office/drawing/2014/main" id="{45BCE12A-9220-408C-835C-93783E9F63E3}"/>
              </a:ext>
            </a:extLst>
          </p:cNvPr>
          <p:cNvSpPr txBox="1">
            <a:spLocks noGrp="1"/>
          </p:cNvSpPr>
          <p:nvPr>
            <p:ph type="title"/>
          </p:nvPr>
        </p:nvSpPr>
        <p:spPr>
          <a:xfrm>
            <a:off x="928468" y="826315"/>
            <a:ext cx="5283200" cy="511679"/>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latin typeface="Poppins"/>
                <a:ea typeface="Poppins"/>
                <a:cs typeface="Poppins"/>
                <a:sym typeface="Poppins"/>
              </a:rPr>
              <a:t>Conclusion</a:t>
            </a:r>
            <a:endParaRPr lang="en-US" dirty="0"/>
          </a:p>
        </p:txBody>
      </p:sp>
      <p:sp>
        <p:nvSpPr>
          <p:cNvPr id="9" name="TextBox 8">
            <a:extLst>
              <a:ext uri="{FF2B5EF4-FFF2-40B4-BE49-F238E27FC236}">
                <a16:creationId xmlns:a16="http://schemas.microsoft.com/office/drawing/2014/main" id="{F24A902F-29C3-4B13-884E-FFB7E152E743}"/>
              </a:ext>
            </a:extLst>
          </p:cNvPr>
          <p:cNvSpPr txBox="1"/>
          <p:nvPr/>
        </p:nvSpPr>
        <p:spPr>
          <a:xfrm>
            <a:off x="747736" y="1572890"/>
            <a:ext cx="11057206" cy="4616648"/>
          </a:xfrm>
          <a:prstGeom prst="rect">
            <a:avLst/>
          </a:prstGeom>
          <a:noFill/>
        </p:spPr>
        <p:txBody>
          <a:bodyPr wrap="square" rtlCol="0">
            <a:spAutoFit/>
          </a:bodyPr>
          <a:lstStyle/>
          <a:p>
            <a:pPr marL="342900" indent="-342900" algn="just">
              <a:buFont typeface="Wingdings" panose="05000000000000000000" pitchFamily="2" charset="2"/>
              <a:buChar char="v"/>
            </a:pPr>
            <a:r>
              <a:rPr lang="en-US" sz="2000" dirty="0">
                <a:latin typeface="Calibri" panose="020F0502020204030204" pitchFamily="34" charset="0"/>
                <a:cs typeface="Calibri" panose="020F0502020204030204" pitchFamily="34" charset="0"/>
              </a:rPr>
              <a:t>Above charts are created in my dashboard after Data Cleaning &amp; Preparation, Data Transformation and Strategic Evaluation.</a:t>
            </a:r>
          </a:p>
          <a:p>
            <a:pPr marL="342900" indent="-342900" algn="just">
              <a:buFont typeface="Wingdings" panose="05000000000000000000" pitchFamily="2" charset="2"/>
              <a:buChar char="v"/>
            </a:pPr>
            <a:r>
              <a:rPr lang="en-US" sz="2000" dirty="0">
                <a:latin typeface="Calibri" panose="020F0502020204030204" pitchFamily="34" charset="0"/>
                <a:cs typeface="Calibri" panose="020F0502020204030204" pitchFamily="34" charset="0"/>
              </a:rPr>
              <a:t>This dashboard provides a comprehensive view of restaurant trends and performance across countries and over time. With the help of interactive slicers for both </a:t>
            </a:r>
            <a:r>
              <a:rPr lang="en-US" sz="2000" b="1" dirty="0">
                <a:latin typeface="Calibri" panose="020F0502020204030204" pitchFamily="34" charset="0"/>
                <a:cs typeface="Calibri" panose="020F0502020204030204" pitchFamily="34" charset="0"/>
              </a:rPr>
              <a:t>Year and Country</a:t>
            </a:r>
            <a:r>
              <a:rPr lang="en-US" sz="2000" dirty="0">
                <a:latin typeface="Calibri" panose="020F0502020204030204" pitchFamily="34" charset="0"/>
                <a:cs typeface="Calibri" panose="020F0502020204030204" pitchFamily="34" charset="0"/>
              </a:rPr>
              <a:t>, users can dynamically explore and filter insights to support strategic decision-making. </a:t>
            </a:r>
          </a:p>
          <a:p>
            <a:pPr marL="342900" indent="-342900" algn="just">
              <a:buFont typeface="Wingdings" panose="05000000000000000000" pitchFamily="2" charset="2"/>
              <a:buChar char="v"/>
            </a:pPr>
            <a:r>
              <a:rPr lang="en-US" sz="2000" dirty="0">
                <a:latin typeface="Calibri" panose="020F0502020204030204" pitchFamily="34" charset="0"/>
                <a:cs typeface="Calibri" panose="020F0502020204030204" pitchFamily="34" charset="0"/>
              </a:rPr>
              <a:t>Together, these slicers enable targeted insights — whether identifying high-potential markets for expansion, understanding pricing dynamics, or analyzing customer satisfaction — making the dashboard a powerful tool for strategic restaurant planning.</a:t>
            </a:r>
          </a:p>
          <a:p>
            <a:pPr marL="342900" indent="-342900" algn="just">
              <a:buFont typeface="Wingdings" panose="05000000000000000000" pitchFamily="2" charset="2"/>
              <a:buChar char="v"/>
            </a:pPr>
            <a:r>
              <a:rPr lang="en-US" sz="2000" dirty="0">
                <a:latin typeface="Calibri" panose="020F0502020204030204" pitchFamily="34" charset="0"/>
                <a:cs typeface="Calibri" panose="020F0502020204030204" pitchFamily="34" charset="0"/>
              </a:rPr>
              <a:t>This dashboard project offers actionable insights for Zomato’s strategic expansion by analyzing restaurant data across multiple countries and cities. Through detailed visualizations and pivot-based analysis, we identified high-potential markets with low competition, popular cuisines, cost-effective ideal pricing strategies, and customer service preferences. Overall, the findings support data-driven decisions for restaurant growth, customer satisfaction, and market entry optimization.</a:t>
            </a:r>
          </a:p>
          <a:p>
            <a:pPr algn="just"/>
            <a:endParaRPr lang="en-US" sz="1800" dirty="0">
              <a:latin typeface="Calibri" panose="020F0502020204030204" pitchFamily="34" charset="0"/>
              <a:cs typeface="Calibri" panose="020F0502020204030204" pitchFamily="34" charset="0"/>
            </a:endParaRPr>
          </a:p>
          <a:p>
            <a:pPr algn="just"/>
            <a:endParaRPr lang="en-IN"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978505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pic>
        <p:nvPicPr>
          <p:cNvPr id="592" name="Google Shape;592;p32"/>
          <p:cNvPicPr preferRelativeResize="0"/>
          <p:nvPr/>
        </p:nvPicPr>
        <p:blipFill>
          <a:blip r:embed="rId3">
            <a:alphaModFix/>
          </a:blip>
          <a:stretch>
            <a:fillRect/>
          </a:stretch>
        </p:blipFill>
        <p:spPr>
          <a:xfrm>
            <a:off x="6248400" y="0"/>
            <a:ext cx="5943600" cy="6651326"/>
          </a:xfrm>
          <a:prstGeom prst="rect">
            <a:avLst/>
          </a:prstGeom>
          <a:noFill/>
          <a:ln>
            <a:noFill/>
          </a:ln>
        </p:spPr>
      </p:pic>
      <p:pic>
        <p:nvPicPr>
          <p:cNvPr id="593" name="Google Shape;593;p32"/>
          <p:cNvPicPr preferRelativeResize="0"/>
          <p:nvPr/>
        </p:nvPicPr>
        <p:blipFill rotWithShape="1">
          <a:blip r:embed="rId4">
            <a:alphaModFix/>
          </a:blip>
          <a:srcRect/>
          <a:stretch/>
        </p:blipFill>
        <p:spPr>
          <a:xfrm rot="-605715">
            <a:off x="4925525" y="3116157"/>
            <a:ext cx="292102" cy="228370"/>
          </a:xfrm>
          <a:prstGeom prst="rect">
            <a:avLst/>
          </a:prstGeom>
          <a:noFill/>
          <a:ln>
            <a:noFill/>
          </a:ln>
        </p:spPr>
      </p:pic>
      <p:pic>
        <p:nvPicPr>
          <p:cNvPr id="594" name="Google Shape;594;p32"/>
          <p:cNvPicPr preferRelativeResize="0"/>
          <p:nvPr/>
        </p:nvPicPr>
        <p:blipFill rotWithShape="1">
          <a:blip r:embed="rId5">
            <a:alphaModFix/>
          </a:blip>
          <a:srcRect/>
          <a:stretch/>
        </p:blipFill>
        <p:spPr>
          <a:xfrm rot="-589488">
            <a:off x="281060" y="3321885"/>
            <a:ext cx="512914" cy="401004"/>
          </a:xfrm>
          <a:prstGeom prst="rect">
            <a:avLst/>
          </a:prstGeom>
          <a:noFill/>
          <a:ln>
            <a:noFill/>
          </a:ln>
        </p:spPr>
      </p:pic>
      <p:pic>
        <p:nvPicPr>
          <p:cNvPr id="596" name="Google Shape;596;p32"/>
          <p:cNvPicPr preferRelativeResize="0"/>
          <p:nvPr/>
        </p:nvPicPr>
        <p:blipFill rotWithShape="1">
          <a:blip r:embed="rId6">
            <a:alphaModFix/>
          </a:blip>
          <a:srcRect/>
          <a:stretch/>
        </p:blipFill>
        <p:spPr>
          <a:xfrm>
            <a:off x="10539535" y="838200"/>
            <a:ext cx="1544422" cy="774338"/>
          </a:xfrm>
          <a:prstGeom prst="rect">
            <a:avLst/>
          </a:prstGeom>
          <a:noFill/>
          <a:ln>
            <a:noFill/>
          </a:ln>
        </p:spPr>
      </p:pic>
      <p:sp>
        <p:nvSpPr>
          <p:cNvPr id="597" name="Google Shape;597;p32"/>
          <p:cNvSpPr txBox="1">
            <a:spLocks noGrp="1"/>
          </p:cNvSpPr>
          <p:nvPr>
            <p:ph type="title"/>
          </p:nvPr>
        </p:nvSpPr>
        <p:spPr>
          <a:xfrm>
            <a:off x="722697" y="2933992"/>
            <a:ext cx="4366901" cy="931024"/>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6000"/>
              <a:buFont typeface="Poppins"/>
              <a:buNone/>
            </a:pPr>
            <a:r>
              <a:rPr lang="en-US" sz="6000" b="1">
                <a:latin typeface="Poppins"/>
                <a:ea typeface="Poppins"/>
                <a:cs typeface="Poppins"/>
                <a:sym typeface="Poppins"/>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62" name="Google Shape;162;p20"/>
          <p:cNvPicPr preferRelativeResize="0"/>
          <p:nvPr/>
        </p:nvPicPr>
        <p:blipFill rotWithShape="1">
          <a:blip r:embed="rId3">
            <a:alphaModFix/>
          </a:blip>
          <a:srcRect/>
          <a:stretch/>
        </p:blipFill>
        <p:spPr>
          <a:xfrm rot="-589488">
            <a:off x="517013" y="653712"/>
            <a:ext cx="202415" cy="158251"/>
          </a:xfrm>
          <a:prstGeom prst="rect">
            <a:avLst/>
          </a:prstGeom>
          <a:noFill/>
          <a:ln>
            <a:noFill/>
          </a:ln>
        </p:spPr>
      </p:pic>
      <p:pic>
        <p:nvPicPr>
          <p:cNvPr id="163" name="Google Shape;163;p20"/>
          <p:cNvPicPr preferRelativeResize="0"/>
          <p:nvPr/>
        </p:nvPicPr>
        <p:blipFill rotWithShape="1">
          <a:blip r:embed="rId4">
            <a:alphaModFix/>
          </a:blip>
          <a:srcRect/>
          <a:stretch/>
        </p:blipFill>
        <p:spPr>
          <a:xfrm rot="-605715">
            <a:off x="2483333" y="530950"/>
            <a:ext cx="124112" cy="97032"/>
          </a:xfrm>
          <a:prstGeom prst="rect">
            <a:avLst/>
          </a:prstGeom>
          <a:noFill/>
          <a:ln>
            <a:noFill/>
          </a:ln>
        </p:spPr>
      </p:pic>
      <p:sp>
        <p:nvSpPr>
          <p:cNvPr id="164" name="Google Shape;164;p20"/>
          <p:cNvSpPr txBox="1"/>
          <p:nvPr/>
        </p:nvSpPr>
        <p:spPr>
          <a:xfrm>
            <a:off x="731446" y="1462076"/>
            <a:ext cx="7271425" cy="3416279"/>
          </a:xfrm>
          <a:prstGeom prst="rect">
            <a:avLst/>
          </a:prstGeom>
          <a:noFill/>
          <a:ln>
            <a:noFill/>
          </a:ln>
        </p:spPr>
        <p:txBody>
          <a:bodyPr spcFirstLastPara="1" wrap="square" lIns="91425" tIns="45700" rIns="91425" bIns="45700" anchor="t" anchorCtr="0">
            <a:spAutoFit/>
          </a:bodyPr>
          <a:lstStyle/>
          <a:p>
            <a:pPr algn="just">
              <a:lnSpc>
                <a:spcPct val="150000"/>
              </a:lnSpc>
            </a:pPr>
            <a:r>
              <a:rPr lang="en-US" sz="1800" b="1" dirty="0">
                <a:solidFill>
                  <a:srgbClr val="C00000"/>
                </a:solidFill>
                <a:latin typeface="Calibri" panose="020F0502020204030204" pitchFamily="34" charset="0"/>
                <a:cs typeface="Calibri" panose="020F0502020204030204" pitchFamily="34" charset="0"/>
              </a:rPr>
              <a:t>Zomato</a:t>
            </a:r>
            <a:r>
              <a:rPr lang="en-US" sz="1800" dirty="0">
                <a:latin typeface="Calibri" panose="020F0502020204030204" pitchFamily="34" charset="0"/>
                <a:cs typeface="Calibri" panose="020F0502020204030204" pitchFamily="34" charset="0"/>
              </a:rPr>
              <a:t> has appointed you as </a:t>
            </a:r>
            <a:r>
              <a:rPr lang="en-US" sz="1800" b="1" dirty="0">
                <a:solidFill>
                  <a:srgbClr val="C00000"/>
                </a:solidFill>
                <a:latin typeface="Calibri" panose="020F0502020204030204" pitchFamily="34" charset="0"/>
                <a:cs typeface="Calibri" panose="020F0502020204030204" pitchFamily="34" charset="0"/>
              </a:rPr>
              <a:t>a data analyst </a:t>
            </a:r>
            <a:r>
              <a:rPr lang="en-US" sz="1800" dirty="0">
                <a:latin typeface="Calibri" panose="020F0502020204030204" pitchFamily="34" charset="0"/>
                <a:cs typeface="Calibri" panose="020F0502020204030204" pitchFamily="34" charset="0"/>
              </a:rPr>
              <a:t>to assist in its </a:t>
            </a:r>
            <a:r>
              <a:rPr lang="en-US" sz="1800" b="1" dirty="0">
                <a:solidFill>
                  <a:srgbClr val="C00000"/>
                </a:solidFill>
                <a:latin typeface="Calibri" panose="020F0502020204030204" pitchFamily="34" charset="0"/>
                <a:cs typeface="Calibri" panose="020F0502020204030204" pitchFamily="34" charset="0"/>
              </a:rPr>
              <a:t>expansion strategy. </a:t>
            </a:r>
            <a:r>
              <a:rPr lang="en-US" sz="1800" dirty="0">
                <a:latin typeface="Calibri" panose="020F0502020204030204" pitchFamily="34" charset="0"/>
                <a:cs typeface="Calibri" panose="020F0502020204030204" pitchFamily="34" charset="0"/>
              </a:rPr>
              <a:t>Your task is to analyze the current dataset and suggest new locations (countries, states, cities) where opening restaurants would be strategically beneficial. The management is particularly interested in understanding market gaps, customer preferences, pricing strategies, and the competitive landscape in various regions. Your insights, supported by Excel dashboards, visualizations, and metrics, will form the basis for Zomato's decision-making process in restaurant expansion.</a:t>
            </a:r>
          </a:p>
        </p:txBody>
      </p:sp>
      <p:sp>
        <p:nvSpPr>
          <p:cNvPr id="167" name="Google Shape;167;p20"/>
          <p:cNvSpPr txBox="1">
            <a:spLocks noGrp="1"/>
          </p:cNvSpPr>
          <p:nvPr>
            <p:ph type="title"/>
          </p:nvPr>
        </p:nvSpPr>
        <p:spPr>
          <a:xfrm>
            <a:off x="598657" y="517330"/>
            <a:ext cx="4423509" cy="535491"/>
          </a:xfrm>
          <a:prstGeom prst="rect">
            <a:avLst/>
          </a:prstGeom>
          <a:noFill/>
          <a:ln>
            <a:noFill/>
          </a:ln>
        </p:spPr>
        <p:txBody>
          <a:bodyPr spcFirstLastPara="1" wrap="square" lIns="91425" tIns="45700" rIns="91425" bIns="45700" anchor="t" anchorCtr="0">
            <a:spAutoFit/>
          </a:bodyPr>
          <a:lstStyle/>
          <a:p>
            <a:r>
              <a:rPr lang="en-GB" sz="3200" dirty="0">
                <a:effectLst/>
                <a:latin typeface="Calibri" panose="020F0502020204030204" pitchFamily="34" charset="0"/>
                <a:ea typeface="Calibri" panose="020F0502020204030204" pitchFamily="34" charset="0"/>
                <a:cs typeface="Times New Roman" panose="02020603050405020304" pitchFamily="18" charset="0"/>
              </a:rPr>
              <a:t>Problem Statement</a:t>
            </a:r>
            <a:endParaRPr dirty="0"/>
          </a:p>
        </p:txBody>
      </p:sp>
    </p:spTree>
    <p:extLst>
      <p:ext uri="{BB962C8B-B14F-4D97-AF65-F5344CB8AC3E}">
        <p14:creationId xmlns:p14="http://schemas.microsoft.com/office/powerpoint/2010/main" val="2479544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8" name="Google Shape;198;p22"/>
          <p:cNvPicPr preferRelativeResize="0"/>
          <p:nvPr/>
        </p:nvPicPr>
        <p:blipFill rotWithShape="1">
          <a:blip r:embed="rId3">
            <a:alphaModFix/>
          </a:blip>
          <a:srcRect/>
          <a:stretch/>
        </p:blipFill>
        <p:spPr>
          <a:xfrm rot="-589488">
            <a:off x="533303" y="747190"/>
            <a:ext cx="202415" cy="158251"/>
          </a:xfrm>
          <a:prstGeom prst="rect">
            <a:avLst/>
          </a:prstGeom>
          <a:noFill/>
          <a:ln>
            <a:noFill/>
          </a:ln>
        </p:spPr>
      </p:pic>
      <p:sp>
        <p:nvSpPr>
          <p:cNvPr id="231" name="Google Shape;231;p22"/>
          <p:cNvSpPr txBox="1">
            <a:spLocks noGrp="1"/>
          </p:cNvSpPr>
          <p:nvPr>
            <p:ph type="title"/>
          </p:nvPr>
        </p:nvSpPr>
        <p:spPr>
          <a:xfrm>
            <a:off x="698500" y="592137"/>
            <a:ext cx="5283200" cy="511679"/>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latin typeface="Poppins"/>
                <a:ea typeface="Poppins"/>
                <a:cs typeface="Poppins"/>
                <a:sym typeface="Poppins"/>
              </a:rPr>
              <a:t>Data Overview</a:t>
            </a:r>
            <a:endParaRPr lang="en-US" dirty="0"/>
          </a:p>
        </p:txBody>
      </p:sp>
      <p:sp>
        <p:nvSpPr>
          <p:cNvPr id="2" name="TextBox 1">
            <a:extLst>
              <a:ext uri="{FF2B5EF4-FFF2-40B4-BE49-F238E27FC236}">
                <a16:creationId xmlns:a16="http://schemas.microsoft.com/office/drawing/2014/main" id="{2578492E-39EB-4EF3-ADD7-2CE549593A2F}"/>
              </a:ext>
            </a:extLst>
          </p:cNvPr>
          <p:cNvSpPr txBox="1"/>
          <p:nvPr/>
        </p:nvSpPr>
        <p:spPr>
          <a:xfrm>
            <a:off x="422031" y="1209822"/>
            <a:ext cx="10213144" cy="5429628"/>
          </a:xfrm>
          <a:prstGeom prst="rect">
            <a:avLst/>
          </a:prstGeom>
          <a:noFill/>
        </p:spPr>
        <p:txBody>
          <a:bodyPr wrap="square" rtlCol="0">
            <a:spAutoFit/>
          </a:bodyPr>
          <a:lstStyle/>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Restaurant ID: </a:t>
            </a:r>
            <a:r>
              <a:rPr lang="en-US" dirty="0">
                <a:latin typeface="Calibri" panose="020F0502020204030204" pitchFamily="34" charset="0"/>
                <a:cs typeface="Calibri" panose="020F0502020204030204" pitchFamily="34" charset="0"/>
              </a:rPr>
              <a:t>A unique identifier assigned to each restaurant.</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Restaurant Name: </a:t>
            </a:r>
            <a:r>
              <a:rPr lang="en-US" dirty="0">
                <a:latin typeface="Calibri" panose="020F0502020204030204" pitchFamily="34" charset="0"/>
                <a:cs typeface="Calibri" panose="020F0502020204030204" pitchFamily="34" charset="0"/>
              </a:rPr>
              <a:t>The name or brand under which the restaurant operates.</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CountryCode: </a:t>
            </a:r>
            <a:r>
              <a:rPr lang="en-US" dirty="0">
                <a:latin typeface="Calibri" panose="020F0502020204030204" pitchFamily="34" charset="0"/>
                <a:cs typeface="Calibri" panose="020F0502020204030204" pitchFamily="34" charset="0"/>
              </a:rPr>
              <a:t>Numerical code representing the country in which the restaurant is located.</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City: </a:t>
            </a:r>
            <a:r>
              <a:rPr lang="en-US" dirty="0">
                <a:latin typeface="Calibri" panose="020F0502020204030204" pitchFamily="34" charset="0"/>
                <a:cs typeface="Calibri" panose="020F0502020204030204" pitchFamily="34" charset="0"/>
              </a:rPr>
              <a:t>The specific city where the restaurant is situated.</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Address: </a:t>
            </a:r>
            <a:r>
              <a:rPr lang="en-US" dirty="0">
                <a:latin typeface="Calibri" panose="020F0502020204030204" pitchFamily="34" charset="0"/>
                <a:cs typeface="Calibri" panose="020F0502020204030204" pitchFamily="34" charset="0"/>
              </a:rPr>
              <a:t>The detailed physical address of the restaurant.</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Locality: </a:t>
            </a:r>
            <a:r>
              <a:rPr lang="en-US" dirty="0">
                <a:latin typeface="Calibri" panose="020F0502020204030204" pitchFamily="34" charset="0"/>
                <a:cs typeface="Calibri" panose="020F0502020204030204" pitchFamily="34" charset="0"/>
              </a:rPr>
              <a:t>The neighbourhood or area within the city where the restaurant is found.</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Locality Verbose: </a:t>
            </a:r>
            <a:r>
              <a:rPr lang="en-US" dirty="0">
                <a:latin typeface="Calibri" panose="020F0502020204030204" pitchFamily="34" charset="0"/>
                <a:cs typeface="Calibri" panose="020F0502020204030204" pitchFamily="34" charset="0"/>
              </a:rPr>
              <a:t>A more detailed description of the locality, often including nearby landmarks or zones.</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Longitude: </a:t>
            </a:r>
            <a:r>
              <a:rPr lang="en-US" dirty="0">
                <a:latin typeface="Calibri" panose="020F0502020204030204" pitchFamily="34" charset="0"/>
                <a:cs typeface="Calibri" panose="020F0502020204030204" pitchFamily="34" charset="0"/>
              </a:rPr>
              <a:t>The geographic longitude coordinate of the restaurant’s location.</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Latitude: </a:t>
            </a:r>
            <a:r>
              <a:rPr lang="en-US" dirty="0">
                <a:latin typeface="Calibri" panose="020F0502020204030204" pitchFamily="34" charset="0"/>
                <a:cs typeface="Calibri" panose="020F0502020204030204" pitchFamily="34" charset="0"/>
              </a:rPr>
              <a:t>The geographic latitude coordinate of the restaurant’s location.</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Cuisines: </a:t>
            </a:r>
            <a:r>
              <a:rPr lang="en-US" dirty="0">
                <a:latin typeface="Calibri" panose="020F0502020204030204" pitchFamily="34" charset="0"/>
                <a:cs typeface="Calibri" panose="020F0502020204030204" pitchFamily="34" charset="0"/>
              </a:rPr>
              <a:t>A list of cuisines served by the restaurant (e.g., Indian, Chinese, Italian).</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Currency: </a:t>
            </a:r>
            <a:r>
              <a:rPr lang="en-US" dirty="0">
                <a:latin typeface="Calibri" panose="020F0502020204030204" pitchFamily="34" charset="0"/>
                <a:cs typeface="Calibri" panose="020F0502020204030204" pitchFamily="34" charset="0"/>
              </a:rPr>
              <a:t>The type of currency accepted at the restaurant for transactions.</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Has_Table_booking: </a:t>
            </a:r>
            <a:r>
              <a:rPr lang="en-US" dirty="0">
                <a:latin typeface="Calibri" panose="020F0502020204030204" pitchFamily="34" charset="0"/>
                <a:cs typeface="Calibri" panose="020F0502020204030204" pitchFamily="34" charset="0"/>
              </a:rPr>
              <a:t>Indicates whether the restaurant provides a table reservation option (Yes/No).</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Has_Online_delivery: </a:t>
            </a:r>
            <a:r>
              <a:rPr lang="en-US" dirty="0">
                <a:latin typeface="Calibri" panose="020F0502020204030204" pitchFamily="34" charset="0"/>
                <a:cs typeface="Calibri" panose="020F0502020204030204" pitchFamily="34" charset="0"/>
              </a:rPr>
              <a:t>Specifies if the restaurant offers online delivery services (Yes/No).</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Is_delivering_now: </a:t>
            </a:r>
            <a:r>
              <a:rPr lang="en-US" dirty="0">
                <a:latin typeface="Calibri" panose="020F0502020204030204" pitchFamily="34" charset="0"/>
                <a:cs typeface="Calibri" panose="020F0502020204030204" pitchFamily="34" charset="0"/>
              </a:rPr>
              <a:t>Shows whether the restaurant is currently accepting delivery orders (Yes/No).</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Switch_to_order_menu: </a:t>
            </a:r>
            <a:r>
              <a:rPr lang="en-US" dirty="0">
                <a:latin typeface="Calibri" panose="020F0502020204030204" pitchFamily="34" charset="0"/>
                <a:cs typeface="Calibri" panose="020F0502020204030204" pitchFamily="34" charset="0"/>
              </a:rPr>
              <a:t>Indicates if users can switch directly to the online order menu (Yes/No).</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Price_range: </a:t>
            </a:r>
            <a:r>
              <a:rPr lang="en-US" dirty="0">
                <a:latin typeface="Calibri" panose="020F0502020204030204" pitchFamily="34" charset="0"/>
                <a:cs typeface="Calibri" panose="020F0502020204030204" pitchFamily="34" charset="0"/>
              </a:rPr>
              <a:t>A numeric category (typically from 1 to 4) indicating the pricing tier of the restaurant.</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Votes: </a:t>
            </a:r>
            <a:r>
              <a:rPr lang="en-US" dirty="0">
                <a:latin typeface="Calibri" panose="020F0502020204030204" pitchFamily="34" charset="0"/>
                <a:cs typeface="Calibri" panose="020F0502020204030204" pitchFamily="34" charset="0"/>
              </a:rPr>
              <a:t>The total number of customer votes or ratings the restaurant has received.</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Average_Cost_for_two: </a:t>
            </a:r>
            <a:r>
              <a:rPr lang="en-US" dirty="0">
                <a:latin typeface="Calibri" panose="020F0502020204030204" pitchFamily="34" charset="0"/>
                <a:cs typeface="Calibri" panose="020F0502020204030204" pitchFamily="34" charset="0"/>
              </a:rPr>
              <a:t>The average expenditure for two people dining together at the restaurant.</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Rating: </a:t>
            </a:r>
            <a:r>
              <a:rPr lang="en-US" dirty="0">
                <a:latin typeface="Calibri" panose="020F0502020204030204" pitchFamily="34" charset="0"/>
                <a:cs typeface="Calibri" panose="020F0502020204030204" pitchFamily="34" charset="0"/>
              </a:rPr>
              <a:t>The average customer rating based on reviews and feedback (usually on a scale of 1 to 5).</a:t>
            </a:r>
          </a:p>
          <a:p>
            <a:pPr algn="just">
              <a:lnSpc>
                <a:spcPts val="1800"/>
              </a:lnSpc>
              <a:spcBef>
                <a:spcPts val="60"/>
              </a:spcBef>
              <a:spcAft>
                <a:spcPts val="70"/>
              </a:spcAft>
            </a:pPr>
            <a:r>
              <a:rPr lang="en-US" b="1" dirty="0">
                <a:latin typeface="Calibri" panose="020F0502020204030204" pitchFamily="34" charset="0"/>
                <a:cs typeface="Calibri" panose="020F0502020204030204" pitchFamily="34" charset="0"/>
              </a:rPr>
              <a:t>Datekey_opening: </a:t>
            </a:r>
            <a:r>
              <a:rPr lang="en-US" dirty="0">
                <a:latin typeface="Calibri" panose="020F0502020204030204" pitchFamily="34" charset="0"/>
                <a:cs typeface="Calibri" panose="020F0502020204030204" pitchFamily="34" charset="0"/>
              </a:rPr>
              <a:t>The date on which the restaurant was officially opened.</a:t>
            </a:r>
          </a:p>
          <a:p>
            <a:pPr algn="just">
              <a:lnSpc>
                <a:spcPts val="1800"/>
              </a:lnSpc>
            </a:pPr>
            <a:endParaRPr lang="en-IN" dirty="0">
              <a:latin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D7814-2CEB-4021-8070-2251A397A4CA}"/>
              </a:ext>
            </a:extLst>
          </p:cNvPr>
          <p:cNvSpPr>
            <a:spLocks noGrp="1"/>
          </p:cNvSpPr>
          <p:nvPr>
            <p:ph type="title"/>
          </p:nvPr>
        </p:nvSpPr>
        <p:spPr>
          <a:xfrm>
            <a:off x="698499" y="578070"/>
            <a:ext cx="6377549" cy="547346"/>
          </a:xfrm>
        </p:spPr>
        <p:txBody>
          <a:bodyPr/>
          <a:lstStyle/>
          <a:p>
            <a:r>
              <a:rPr lang="en-US" sz="3200" b="1" dirty="0">
                <a:latin typeface="Calibri" panose="020F0502020204030204" pitchFamily="34" charset="0"/>
                <a:cs typeface="Calibri" panose="020F0502020204030204" pitchFamily="34" charset="0"/>
              </a:rPr>
              <a:t>Number of Restaurants by Country</a:t>
            </a:r>
            <a:br>
              <a:rPr lang="en-US" sz="3200" dirty="0">
                <a:latin typeface="Calibri" panose="020F0502020204030204" pitchFamily="34" charset="0"/>
                <a:cs typeface="Calibri" panose="020F0502020204030204" pitchFamily="34" charset="0"/>
              </a:rPr>
            </a:br>
            <a:endParaRPr lang="en-IN" dirty="0"/>
          </a:p>
        </p:txBody>
      </p:sp>
      <p:graphicFrame>
        <p:nvGraphicFramePr>
          <p:cNvPr id="3" name="Chart 2">
            <a:extLst>
              <a:ext uri="{FF2B5EF4-FFF2-40B4-BE49-F238E27FC236}">
                <a16:creationId xmlns:a16="http://schemas.microsoft.com/office/drawing/2014/main" id="{832C71EB-AEE4-406B-BCDA-330BD4F0E7E9}"/>
              </a:ext>
            </a:extLst>
          </p:cNvPr>
          <p:cNvGraphicFramePr>
            <a:graphicFrameLocks/>
          </p:cNvGraphicFramePr>
          <p:nvPr>
            <p:extLst>
              <p:ext uri="{D42A27DB-BD31-4B8C-83A1-F6EECF244321}">
                <p14:modId xmlns:p14="http://schemas.microsoft.com/office/powerpoint/2010/main" val="2861034220"/>
              </p:ext>
            </p:extLst>
          </p:nvPr>
        </p:nvGraphicFramePr>
        <p:xfrm>
          <a:off x="2620409" y="1459437"/>
          <a:ext cx="5890545" cy="285574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217E7846-A6F1-4813-A5FE-2077C9689F20}"/>
              </a:ext>
            </a:extLst>
          </p:cNvPr>
          <p:cNvSpPr txBox="1"/>
          <p:nvPr/>
        </p:nvSpPr>
        <p:spPr>
          <a:xfrm>
            <a:off x="1486277" y="4466994"/>
            <a:ext cx="8515852" cy="1631216"/>
          </a:xfrm>
          <a:prstGeom prst="rect">
            <a:avLst/>
          </a:prstGeom>
          <a:noFill/>
        </p:spPr>
        <p:txBody>
          <a:bodyPr wrap="square" rtlCol="0">
            <a:spAutoFit/>
          </a:bodyPr>
          <a:lstStyle/>
          <a:p>
            <a:pPr algn="just">
              <a:lnSpc>
                <a:spcPts val="2000"/>
              </a:lnSpc>
            </a:pPr>
            <a:r>
              <a:rPr lang="en-US" altLang="en-US" sz="2000" b="1" dirty="0">
                <a:latin typeface="Calibri" panose="020F0502020204030204" pitchFamily="34" charset="0"/>
                <a:cs typeface="Calibri" panose="020F0502020204030204" pitchFamily="34" charset="0"/>
              </a:rPr>
              <a:t>Insight:</a:t>
            </a:r>
          </a:p>
          <a:p>
            <a:pPr algn="just">
              <a:lnSpc>
                <a:spcPts val="2000"/>
              </a:lnSpc>
            </a:pPr>
            <a:r>
              <a:rPr lang="en-US" sz="2000" dirty="0">
                <a:latin typeface="Calibri" panose="020F0502020204030204" pitchFamily="34" charset="0"/>
                <a:cs typeface="Calibri" panose="020F0502020204030204" pitchFamily="34" charset="0"/>
              </a:rPr>
              <a:t>This bar chart displays the number of restaurants listed in each country. India leads overwhelmingly with </a:t>
            </a:r>
            <a:r>
              <a:rPr lang="en-US" sz="2000" b="1" dirty="0">
                <a:latin typeface="Calibri" panose="020F0502020204030204" pitchFamily="34" charset="0"/>
                <a:cs typeface="Calibri" panose="020F0502020204030204" pitchFamily="34" charset="0"/>
              </a:rPr>
              <a:t>8,652</a:t>
            </a:r>
            <a:r>
              <a:rPr lang="en-US" sz="2000" dirty="0">
                <a:latin typeface="Calibri" panose="020F0502020204030204" pitchFamily="34" charset="0"/>
                <a:cs typeface="Calibri" panose="020F0502020204030204" pitchFamily="34" charset="0"/>
              </a:rPr>
              <a:t> restaurants, followed by the United States with </a:t>
            </a:r>
            <a:r>
              <a:rPr lang="en-US" sz="2000" b="1" dirty="0">
                <a:latin typeface="Calibri" panose="020F0502020204030204" pitchFamily="34" charset="0"/>
                <a:cs typeface="Calibri" panose="020F0502020204030204" pitchFamily="34" charset="0"/>
              </a:rPr>
              <a:t>434</a:t>
            </a:r>
            <a:r>
              <a:rPr lang="en-US" sz="2000" dirty="0">
                <a:latin typeface="Calibri" panose="020F0502020204030204" pitchFamily="34" charset="0"/>
                <a:cs typeface="Calibri" panose="020F0502020204030204" pitchFamily="34" charset="0"/>
              </a:rPr>
              <a:t>. Other countries like Canada, Singapore, and Qatar have significantly fewer listings, indicating potential opportunities for expansion in these markets.</a:t>
            </a:r>
          </a:p>
          <a:p>
            <a:pPr algn="just">
              <a:lnSpc>
                <a:spcPts val="2000"/>
              </a:lnSpc>
            </a:pPr>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11419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698DD-B5B7-4E4F-8131-C674257351DD}"/>
              </a:ext>
            </a:extLst>
          </p:cNvPr>
          <p:cNvSpPr>
            <a:spLocks noGrp="1"/>
          </p:cNvSpPr>
          <p:nvPr>
            <p:ph type="title"/>
          </p:nvPr>
        </p:nvSpPr>
        <p:spPr>
          <a:xfrm>
            <a:off x="698499" y="592137"/>
            <a:ext cx="8937870" cy="507791"/>
          </a:xfrm>
        </p:spPr>
        <p:txBody>
          <a:bodyPr/>
          <a:lstStyle/>
          <a:p>
            <a:r>
              <a:rPr lang="en-GB" dirty="0"/>
              <a:t>Has Online Delivery</a:t>
            </a:r>
            <a:endParaRPr lang="en-IN" dirty="0"/>
          </a:p>
        </p:txBody>
      </p:sp>
      <p:graphicFrame>
        <p:nvGraphicFramePr>
          <p:cNvPr id="3" name="Chart 2">
            <a:extLst>
              <a:ext uri="{FF2B5EF4-FFF2-40B4-BE49-F238E27FC236}">
                <a16:creationId xmlns:a16="http://schemas.microsoft.com/office/drawing/2014/main" id="{1E615491-A1A1-4BED-AEB3-F6B30CE53FC7}"/>
              </a:ext>
            </a:extLst>
          </p:cNvPr>
          <p:cNvGraphicFramePr>
            <a:graphicFrameLocks/>
          </p:cNvGraphicFramePr>
          <p:nvPr>
            <p:extLst>
              <p:ext uri="{D42A27DB-BD31-4B8C-83A1-F6EECF244321}">
                <p14:modId xmlns:p14="http://schemas.microsoft.com/office/powerpoint/2010/main" val="2293903109"/>
              </p:ext>
            </p:extLst>
          </p:nvPr>
        </p:nvGraphicFramePr>
        <p:xfrm>
          <a:off x="4051615" y="1438283"/>
          <a:ext cx="3446466" cy="2880499"/>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BF877F2E-556B-4BD3-9EF6-119D656956CA}"/>
              </a:ext>
            </a:extLst>
          </p:cNvPr>
          <p:cNvSpPr txBox="1"/>
          <p:nvPr/>
        </p:nvSpPr>
        <p:spPr>
          <a:xfrm>
            <a:off x="698500" y="4318782"/>
            <a:ext cx="9861452" cy="1908215"/>
          </a:xfrm>
          <a:prstGeom prst="rect">
            <a:avLst/>
          </a:prstGeom>
          <a:noFill/>
        </p:spPr>
        <p:txBody>
          <a:bodyPr wrap="square" rtlCol="0">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000" b="1" dirty="0">
                <a:latin typeface="Calibri" panose="020F0502020204030204" pitchFamily="34" charset="0"/>
                <a:cs typeface="Calibri" panose="020F0502020204030204" pitchFamily="34" charset="0"/>
              </a:rPr>
              <a:t>Insight:</a:t>
            </a:r>
          </a:p>
          <a:p>
            <a:pPr marL="0" marR="0" lvl="0" indent="0" algn="just" defTabSz="914400" rtl="0" eaLnBrk="0" fontAlgn="base" latinLnBrk="0" hangingPunct="0">
              <a:lnSpc>
                <a:spcPct val="100000"/>
              </a:lnSpc>
              <a:spcBef>
                <a:spcPct val="0"/>
              </a:spcBef>
              <a:spcAft>
                <a:spcPct val="0"/>
              </a:spcAft>
              <a:buClrTx/>
              <a:buSzTx/>
              <a:buFontTx/>
              <a:buNone/>
              <a:tabLst/>
            </a:pPr>
            <a:r>
              <a:rPr lang="en-US" sz="2000" dirty="0">
                <a:latin typeface="Calibri" panose="020F0502020204030204" pitchFamily="34" charset="0"/>
                <a:cs typeface="Calibri" panose="020F0502020204030204" pitchFamily="34" charset="0"/>
              </a:rPr>
              <a:t>This pie chart highlights the number of restaurants have Online Delivery or not.</a:t>
            </a:r>
          </a:p>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000" dirty="0">
                <a:latin typeface="Calibri" panose="020F0502020204030204" pitchFamily="34" charset="0"/>
                <a:cs typeface="Calibri" panose="020F0502020204030204" pitchFamily="34" charset="0"/>
              </a:rPr>
              <a:t>A majority of restaurants lack online delivery options.</a:t>
            </a:r>
          </a:p>
          <a:p>
            <a:pPr marL="0" marR="0" lvl="0" indent="0" algn="just" defTabSz="914400" rtl="0" eaLnBrk="0" fontAlgn="base" latinLnBrk="0" hangingPunct="0">
              <a:lnSpc>
                <a:spcPct val="100000"/>
              </a:lnSpc>
              <a:spcBef>
                <a:spcPct val="0"/>
              </a:spcBef>
              <a:spcAft>
                <a:spcPct val="0"/>
              </a:spcAft>
              <a:buClrTx/>
              <a:buSzTx/>
              <a:buFontTx/>
              <a:buChar char="•"/>
              <a:tabLst/>
            </a:pPr>
            <a:r>
              <a:rPr lang="en-US" altLang="en-US" sz="2000" dirty="0">
                <a:latin typeface="Calibri" panose="020F0502020204030204" pitchFamily="34" charset="0"/>
                <a:cs typeface="Calibri" panose="020F0502020204030204" pitchFamily="34" charset="0"/>
              </a:rPr>
              <a:t>Only </a:t>
            </a:r>
            <a:r>
              <a:rPr lang="en-US" altLang="en-US" sz="2000" b="1" dirty="0">
                <a:latin typeface="Calibri" panose="020F0502020204030204" pitchFamily="34" charset="0"/>
                <a:cs typeface="Calibri" panose="020F0502020204030204" pitchFamily="34" charset="0"/>
              </a:rPr>
              <a:t>26%</a:t>
            </a:r>
            <a:r>
              <a:rPr lang="en-US" altLang="en-US" sz="2000" dirty="0">
                <a:latin typeface="Calibri" panose="020F0502020204030204" pitchFamily="34" charset="0"/>
                <a:cs typeface="Calibri" panose="020F0502020204030204" pitchFamily="34" charset="0"/>
              </a:rPr>
              <a:t> offer online delivery. This indicates a potential market gap—enhancing this service could improve customer convenience and attract more diners.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84941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698DD-B5B7-4E4F-8131-C674257351DD}"/>
              </a:ext>
            </a:extLst>
          </p:cNvPr>
          <p:cNvSpPr>
            <a:spLocks noGrp="1"/>
          </p:cNvSpPr>
          <p:nvPr>
            <p:ph type="title"/>
          </p:nvPr>
        </p:nvSpPr>
        <p:spPr>
          <a:xfrm>
            <a:off x="1204936" y="684884"/>
            <a:ext cx="5069255" cy="507791"/>
          </a:xfrm>
        </p:spPr>
        <p:txBody>
          <a:bodyPr/>
          <a:lstStyle/>
          <a:p>
            <a:r>
              <a:rPr lang="en-GB" dirty="0"/>
              <a:t>Has Table Booking</a:t>
            </a:r>
            <a:endParaRPr lang="en-IN" dirty="0"/>
          </a:p>
        </p:txBody>
      </p:sp>
      <p:graphicFrame>
        <p:nvGraphicFramePr>
          <p:cNvPr id="7" name="Chart 6">
            <a:extLst>
              <a:ext uri="{FF2B5EF4-FFF2-40B4-BE49-F238E27FC236}">
                <a16:creationId xmlns:a16="http://schemas.microsoft.com/office/drawing/2014/main" id="{4CF0200E-EE67-4479-9B2F-26CE25CFDCD0}"/>
              </a:ext>
            </a:extLst>
          </p:cNvPr>
          <p:cNvGraphicFramePr>
            <a:graphicFrameLocks/>
          </p:cNvGraphicFramePr>
          <p:nvPr>
            <p:extLst>
              <p:ext uri="{D42A27DB-BD31-4B8C-83A1-F6EECF244321}">
                <p14:modId xmlns:p14="http://schemas.microsoft.com/office/powerpoint/2010/main" val="1530993078"/>
              </p:ext>
            </p:extLst>
          </p:nvPr>
        </p:nvGraphicFramePr>
        <p:xfrm>
          <a:off x="4217450" y="1507911"/>
          <a:ext cx="3447610" cy="2810871"/>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AC6E906B-73FC-46C8-AA17-43D23C22B5EB}"/>
              </a:ext>
            </a:extLst>
          </p:cNvPr>
          <p:cNvSpPr txBox="1"/>
          <p:nvPr/>
        </p:nvSpPr>
        <p:spPr>
          <a:xfrm>
            <a:off x="698500" y="4318782"/>
            <a:ext cx="9861452" cy="1908215"/>
          </a:xfrm>
          <a:prstGeom prst="rect">
            <a:avLst/>
          </a:prstGeom>
          <a:noFill/>
        </p:spPr>
        <p:txBody>
          <a:bodyPr wrap="square" rtlCol="0">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000" b="1" dirty="0">
                <a:latin typeface="Calibri" panose="020F0502020204030204" pitchFamily="34" charset="0"/>
                <a:cs typeface="Calibri" panose="020F0502020204030204" pitchFamily="34" charset="0"/>
              </a:rPr>
              <a:t>Insight:</a:t>
            </a:r>
          </a:p>
          <a:p>
            <a:pPr marL="0" marR="0" lvl="0" indent="0" algn="just" defTabSz="914400" rtl="0" eaLnBrk="0" fontAlgn="base" latinLnBrk="0" hangingPunct="0">
              <a:lnSpc>
                <a:spcPct val="100000"/>
              </a:lnSpc>
              <a:spcBef>
                <a:spcPct val="0"/>
              </a:spcBef>
              <a:spcAft>
                <a:spcPct val="0"/>
              </a:spcAft>
              <a:buClrTx/>
              <a:buSzTx/>
              <a:buFontTx/>
              <a:buNone/>
              <a:tabLst/>
            </a:pPr>
            <a:r>
              <a:rPr lang="en-US" sz="2000" dirty="0">
                <a:latin typeface="Calibri" panose="020F0502020204030204" pitchFamily="34" charset="0"/>
                <a:cs typeface="Calibri" panose="020F0502020204030204" pitchFamily="34" charset="0"/>
              </a:rPr>
              <a:t>This pie chart highlights the number of restaurants have Table Booking or not.</a:t>
            </a:r>
          </a:p>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000" dirty="0">
                <a:latin typeface="Calibri" panose="020F0502020204030204" pitchFamily="34" charset="0"/>
                <a:cs typeface="Calibri" panose="020F0502020204030204" pitchFamily="34" charset="0"/>
              </a:rPr>
              <a:t>A majority of restaurants lack table booking options.</a:t>
            </a:r>
          </a:p>
          <a:p>
            <a:pPr marL="0" marR="0" lvl="0" indent="0" algn="just" defTabSz="914400" rtl="0" eaLnBrk="0" fontAlgn="base" latinLnBrk="0" hangingPunct="0">
              <a:lnSpc>
                <a:spcPct val="100000"/>
              </a:lnSpc>
              <a:spcBef>
                <a:spcPct val="0"/>
              </a:spcBef>
              <a:spcAft>
                <a:spcPct val="0"/>
              </a:spcAft>
              <a:buClrTx/>
              <a:buSzTx/>
              <a:buFontTx/>
              <a:buChar char="•"/>
              <a:tabLst/>
            </a:pPr>
            <a:r>
              <a:rPr lang="en-US" altLang="en-US" sz="2000" dirty="0">
                <a:latin typeface="Calibri" panose="020F0502020204030204" pitchFamily="34" charset="0"/>
                <a:cs typeface="Calibri" panose="020F0502020204030204" pitchFamily="34" charset="0"/>
              </a:rPr>
              <a:t>Just </a:t>
            </a:r>
            <a:r>
              <a:rPr lang="en-US" altLang="en-US" sz="2000" b="1" dirty="0">
                <a:latin typeface="Calibri" panose="020F0502020204030204" pitchFamily="34" charset="0"/>
                <a:cs typeface="Calibri" panose="020F0502020204030204" pitchFamily="34" charset="0"/>
              </a:rPr>
              <a:t>12% </a:t>
            </a:r>
            <a:r>
              <a:rPr lang="en-US" altLang="en-US" sz="2000" dirty="0">
                <a:latin typeface="Calibri" panose="020F0502020204030204" pitchFamily="34" charset="0"/>
                <a:cs typeface="Calibri" panose="020F0502020204030204" pitchFamily="34" charset="0"/>
              </a:rPr>
              <a:t>offer table booking. This indicates a potential market gap—enhancing this service could improve customer convenience and attract more diners.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9977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D7814-2CEB-4021-8070-2251A397A4CA}"/>
              </a:ext>
            </a:extLst>
          </p:cNvPr>
          <p:cNvSpPr>
            <a:spLocks noGrp="1"/>
          </p:cNvSpPr>
          <p:nvPr>
            <p:ph type="title"/>
          </p:nvPr>
        </p:nvSpPr>
        <p:spPr>
          <a:xfrm>
            <a:off x="698500" y="592137"/>
            <a:ext cx="6223000" cy="505143"/>
          </a:xfrm>
        </p:spPr>
        <p:txBody>
          <a:bodyPr/>
          <a:lstStyle/>
          <a:p>
            <a:r>
              <a:rPr lang="en-US" sz="3200" b="1" dirty="0">
                <a:latin typeface="Calibri" panose="020F0502020204030204" pitchFamily="34" charset="0"/>
                <a:cs typeface="Calibri" panose="020F0502020204030204" pitchFamily="34" charset="0"/>
              </a:rPr>
              <a:t>Restaurants Opened Per Year</a:t>
            </a:r>
            <a:br>
              <a:rPr lang="en-US" sz="3200" dirty="0">
                <a:latin typeface="Calibri" panose="020F0502020204030204" pitchFamily="34" charset="0"/>
                <a:cs typeface="Calibri" panose="020F0502020204030204" pitchFamily="34" charset="0"/>
              </a:rPr>
            </a:br>
            <a:endParaRPr lang="en-IN" dirty="0"/>
          </a:p>
        </p:txBody>
      </p:sp>
      <p:graphicFrame>
        <p:nvGraphicFramePr>
          <p:cNvPr id="3" name="Chart 2">
            <a:extLst>
              <a:ext uri="{FF2B5EF4-FFF2-40B4-BE49-F238E27FC236}">
                <a16:creationId xmlns:a16="http://schemas.microsoft.com/office/drawing/2014/main" id="{C47267DC-7DEE-4236-BC82-4BAA8AA1A1DC}"/>
              </a:ext>
            </a:extLst>
          </p:cNvPr>
          <p:cNvGraphicFramePr>
            <a:graphicFrameLocks/>
          </p:cNvGraphicFramePr>
          <p:nvPr>
            <p:extLst>
              <p:ext uri="{D42A27DB-BD31-4B8C-83A1-F6EECF244321}">
                <p14:modId xmlns:p14="http://schemas.microsoft.com/office/powerpoint/2010/main" val="3914117064"/>
              </p:ext>
            </p:extLst>
          </p:nvPr>
        </p:nvGraphicFramePr>
        <p:xfrm>
          <a:off x="2516211" y="1768945"/>
          <a:ext cx="7179959" cy="2303038"/>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43733C68-FD0B-4FFC-97EE-F997766D685D}"/>
              </a:ext>
            </a:extLst>
          </p:cNvPr>
          <p:cNvSpPr txBox="1"/>
          <p:nvPr/>
        </p:nvSpPr>
        <p:spPr>
          <a:xfrm>
            <a:off x="2145181" y="4487594"/>
            <a:ext cx="7922017" cy="1686103"/>
          </a:xfrm>
          <a:prstGeom prst="rect">
            <a:avLst/>
          </a:prstGeom>
          <a:noFill/>
        </p:spPr>
        <p:txBody>
          <a:bodyPr wrap="square" rtlCol="0">
            <a:spAutoFit/>
          </a:bodyPr>
          <a:lstStyle/>
          <a:p>
            <a:pPr algn="just">
              <a:lnSpc>
                <a:spcPts val="2000"/>
              </a:lnSpc>
            </a:pPr>
            <a:r>
              <a:rPr lang="en-US" altLang="en-US" sz="2000" b="1" dirty="0">
                <a:latin typeface="Calibri" panose="020F0502020204030204" pitchFamily="34" charset="0"/>
                <a:cs typeface="Calibri" panose="020F0502020204030204" pitchFamily="34" charset="0"/>
              </a:rPr>
              <a:t>Insight:</a:t>
            </a:r>
          </a:p>
          <a:p>
            <a:pPr algn="just">
              <a:lnSpc>
                <a:spcPts val="2000"/>
              </a:lnSpc>
            </a:pPr>
            <a:r>
              <a:rPr lang="en-US" sz="2000" dirty="0">
                <a:latin typeface="Calibri" panose="020F0502020204030204" pitchFamily="34" charset="0"/>
                <a:cs typeface="Calibri" panose="020F0502020204030204" pitchFamily="34" charset="0"/>
              </a:rPr>
              <a:t>This line chart shows the number of restaurants opened each year from 2010 to 2018. The trend reveals steady growth over time, starting from </a:t>
            </a:r>
            <a:r>
              <a:rPr lang="en-US" sz="2000" b="1" dirty="0">
                <a:latin typeface="Calibri" panose="020F0502020204030204" pitchFamily="34" charset="0"/>
                <a:cs typeface="Calibri" panose="020F0502020204030204" pitchFamily="34" charset="0"/>
              </a:rPr>
              <a:t>1,022</a:t>
            </a:r>
            <a:r>
              <a:rPr lang="en-US" sz="2000" dirty="0">
                <a:latin typeface="Calibri" panose="020F0502020204030204" pitchFamily="34" charset="0"/>
                <a:cs typeface="Calibri" panose="020F0502020204030204" pitchFamily="34" charset="0"/>
              </a:rPr>
              <a:t> in 2012 and reaching </a:t>
            </a:r>
            <a:r>
              <a:rPr lang="en-US" sz="2000" b="1" dirty="0">
                <a:latin typeface="Calibri" panose="020F0502020204030204" pitchFamily="34" charset="0"/>
                <a:cs typeface="Calibri" panose="020F0502020204030204" pitchFamily="34" charset="0"/>
              </a:rPr>
              <a:t>1,102</a:t>
            </a:r>
            <a:r>
              <a:rPr lang="en-US" sz="2000" dirty="0">
                <a:latin typeface="Calibri" panose="020F0502020204030204" pitchFamily="34" charset="0"/>
                <a:cs typeface="Calibri" panose="020F0502020204030204" pitchFamily="34" charset="0"/>
              </a:rPr>
              <a:t> by 2018, indicating consistent expansion in the restaurant industry.</a:t>
            </a:r>
          </a:p>
          <a:p>
            <a:pPr algn="just">
              <a:lnSpc>
                <a:spcPts val="2000"/>
              </a:lnSpc>
            </a:pPr>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72306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16">
            <a:extLst>
              <a:ext uri="{FF2B5EF4-FFF2-40B4-BE49-F238E27FC236}">
                <a16:creationId xmlns:a16="http://schemas.microsoft.com/office/drawing/2014/main" id="{AC39CD00-A604-44A6-9ABD-9EBC986348ED}"/>
              </a:ext>
            </a:extLst>
          </p:cNvPr>
          <p:cNvGraphicFramePr>
            <a:graphicFrameLocks/>
          </p:cNvGraphicFramePr>
          <p:nvPr>
            <p:extLst>
              <p:ext uri="{D42A27DB-BD31-4B8C-83A1-F6EECF244321}">
                <p14:modId xmlns:p14="http://schemas.microsoft.com/office/powerpoint/2010/main" val="4248122726"/>
              </p:ext>
            </p:extLst>
          </p:nvPr>
        </p:nvGraphicFramePr>
        <p:xfrm>
          <a:off x="3101926" y="1389184"/>
          <a:ext cx="5988148" cy="2560319"/>
        </p:xfrm>
        <a:graphic>
          <a:graphicData uri="http://schemas.openxmlformats.org/drawingml/2006/chart">
            <c:chart xmlns:c="http://schemas.openxmlformats.org/drawingml/2006/chart" xmlns:r="http://schemas.openxmlformats.org/officeDocument/2006/relationships" r:id="rId2"/>
          </a:graphicData>
        </a:graphic>
      </p:graphicFrame>
      <p:sp>
        <p:nvSpPr>
          <p:cNvPr id="19" name="TextBox 18">
            <a:extLst>
              <a:ext uri="{FF2B5EF4-FFF2-40B4-BE49-F238E27FC236}">
                <a16:creationId xmlns:a16="http://schemas.microsoft.com/office/drawing/2014/main" id="{DD63A3E6-5C71-4A3E-ADAD-684D0ADEB941}"/>
              </a:ext>
            </a:extLst>
          </p:cNvPr>
          <p:cNvSpPr txBox="1"/>
          <p:nvPr/>
        </p:nvSpPr>
        <p:spPr>
          <a:xfrm>
            <a:off x="1312549" y="4188656"/>
            <a:ext cx="10260908" cy="1686103"/>
          </a:xfrm>
          <a:prstGeom prst="rect">
            <a:avLst/>
          </a:prstGeom>
          <a:noFill/>
        </p:spPr>
        <p:txBody>
          <a:bodyPr wrap="square" rtlCol="0">
            <a:spAutoFit/>
          </a:bodyPr>
          <a:lstStyle/>
          <a:p>
            <a:pPr algn="just">
              <a:lnSpc>
                <a:spcPts val="2000"/>
              </a:lnSpc>
            </a:pPr>
            <a:r>
              <a:rPr lang="en-US" altLang="en-US" sz="2000" b="1" dirty="0">
                <a:latin typeface="Calibri" panose="020F0502020204030204" pitchFamily="34" charset="0"/>
                <a:cs typeface="Calibri" panose="020F0502020204030204" pitchFamily="34" charset="0"/>
              </a:rPr>
              <a:t>Insight:</a:t>
            </a:r>
          </a:p>
          <a:p>
            <a:pPr algn="just">
              <a:lnSpc>
                <a:spcPts val="2000"/>
              </a:lnSpc>
            </a:pPr>
            <a:r>
              <a:rPr lang="en-US" sz="2000" dirty="0">
                <a:latin typeface="Calibri" panose="020F0502020204030204" pitchFamily="34" charset="0"/>
                <a:cs typeface="Calibri" panose="020F0502020204030204" pitchFamily="34" charset="0"/>
              </a:rPr>
              <a:t>This bar chart highlights the average number of votes received by restaurants in each country. </a:t>
            </a:r>
            <a:r>
              <a:rPr lang="en-US" sz="2000" b="1" dirty="0">
                <a:latin typeface="Calibri" panose="020F0502020204030204" pitchFamily="34" charset="0"/>
                <a:cs typeface="Calibri" panose="020F0502020204030204" pitchFamily="34" charset="0"/>
              </a:rPr>
              <a:t>Indonesia</a:t>
            </a:r>
            <a:r>
              <a:rPr lang="en-US" sz="2000" dirty="0">
                <a:latin typeface="Calibri" panose="020F0502020204030204" pitchFamily="34" charset="0"/>
                <a:cs typeface="Calibri" panose="020F0502020204030204" pitchFamily="34" charset="0"/>
              </a:rPr>
              <a:t> leads significantly with an average of </a:t>
            </a:r>
            <a:r>
              <a:rPr lang="en-US" sz="2000" b="1" dirty="0">
                <a:latin typeface="Calibri" panose="020F0502020204030204" pitchFamily="34" charset="0"/>
                <a:cs typeface="Calibri" panose="020F0502020204030204" pitchFamily="34" charset="0"/>
              </a:rPr>
              <a:t>772.1</a:t>
            </a:r>
            <a:r>
              <a:rPr lang="en-US" sz="2000" dirty="0">
                <a:latin typeface="Calibri" panose="020F0502020204030204" pitchFamily="34" charset="0"/>
                <a:cs typeface="Calibri" panose="020F0502020204030204" pitchFamily="34" charset="0"/>
              </a:rPr>
              <a:t> votes, followed by the </a:t>
            </a:r>
            <a:r>
              <a:rPr lang="en-US" sz="2000" b="1" dirty="0">
                <a:latin typeface="Calibri" panose="020F0502020204030204" pitchFamily="34" charset="0"/>
                <a:cs typeface="Calibri" panose="020F0502020204030204" pitchFamily="34" charset="0"/>
              </a:rPr>
              <a:t>United Arab Emirates</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Turkey</a:t>
            </a:r>
            <a:r>
              <a:rPr lang="en-US" sz="2000" dirty="0">
                <a:latin typeface="Calibri" panose="020F0502020204030204" pitchFamily="34" charset="0"/>
                <a:cs typeface="Calibri" panose="020F0502020204030204" pitchFamily="34" charset="0"/>
              </a:rPr>
              <a:t>. In contrast, countries like </a:t>
            </a:r>
            <a:r>
              <a:rPr lang="en-US" sz="2000" b="1" dirty="0">
                <a:latin typeface="Calibri" panose="020F0502020204030204" pitchFamily="34" charset="0"/>
                <a:cs typeface="Calibri" panose="020F0502020204030204" pitchFamily="34" charset="0"/>
              </a:rPr>
              <a:t>Brazil</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Singapore</a:t>
            </a:r>
            <a:r>
              <a:rPr lang="en-US" sz="2000" dirty="0">
                <a:latin typeface="Calibri" panose="020F0502020204030204" pitchFamily="34" charset="0"/>
                <a:cs typeface="Calibri" panose="020F0502020204030204" pitchFamily="34" charset="0"/>
              </a:rPr>
              <a:t> show much lower engagement, indicating potential differences in customer review culture or platform usage.</a:t>
            </a:r>
          </a:p>
          <a:p>
            <a:pPr algn="just">
              <a:lnSpc>
                <a:spcPts val="2000"/>
              </a:lnSpc>
            </a:pPr>
            <a:endParaRPr lang="en-IN" sz="2000" dirty="0">
              <a:latin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9B00F557-7A9D-4900-A910-F92A80A8056F}"/>
              </a:ext>
            </a:extLst>
          </p:cNvPr>
          <p:cNvSpPr>
            <a:spLocks noGrp="1"/>
          </p:cNvSpPr>
          <p:nvPr>
            <p:ph type="title"/>
          </p:nvPr>
        </p:nvSpPr>
        <p:spPr>
          <a:xfrm>
            <a:off x="698500" y="592138"/>
            <a:ext cx="6223000" cy="557894"/>
          </a:xfrm>
        </p:spPr>
        <p:txBody>
          <a:bodyPr/>
          <a:lstStyle/>
          <a:p>
            <a:r>
              <a:rPr lang="en-US" sz="3200" b="1" dirty="0">
                <a:latin typeface="Calibri" panose="020F0502020204030204" pitchFamily="34" charset="0"/>
                <a:cs typeface="Calibri" panose="020F0502020204030204" pitchFamily="34" charset="0"/>
              </a:rPr>
              <a:t>Country-wise Average of Votes</a:t>
            </a:r>
            <a:br>
              <a:rPr lang="en-US" sz="3200" dirty="0">
                <a:latin typeface="Calibri" panose="020F0502020204030204" pitchFamily="34" charset="0"/>
                <a:cs typeface="Calibri" panose="020F0502020204030204" pitchFamily="34" charset="0"/>
              </a:rPr>
            </a:br>
            <a:endParaRPr lang="en-IN" dirty="0"/>
          </a:p>
        </p:txBody>
      </p:sp>
    </p:spTree>
    <p:extLst>
      <p:ext uri="{BB962C8B-B14F-4D97-AF65-F5344CB8AC3E}">
        <p14:creationId xmlns:p14="http://schemas.microsoft.com/office/powerpoint/2010/main" val="33045064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01D94B82-6AFC-4EB7-8824-244B33D43217}"/>
              </a:ext>
            </a:extLst>
          </p:cNvPr>
          <p:cNvGraphicFramePr>
            <a:graphicFrameLocks/>
          </p:cNvGraphicFramePr>
          <p:nvPr>
            <p:extLst>
              <p:ext uri="{D42A27DB-BD31-4B8C-83A1-F6EECF244321}">
                <p14:modId xmlns:p14="http://schemas.microsoft.com/office/powerpoint/2010/main" val="3191997502"/>
              </p:ext>
            </p:extLst>
          </p:nvPr>
        </p:nvGraphicFramePr>
        <p:xfrm>
          <a:off x="2841923" y="1255458"/>
          <a:ext cx="5715674" cy="2982351"/>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86F5C8C6-E6A5-4FAD-805C-8FD9EF8B39C2}"/>
              </a:ext>
            </a:extLst>
          </p:cNvPr>
          <p:cNvSpPr txBox="1"/>
          <p:nvPr/>
        </p:nvSpPr>
        <p:spPr>
          <a:xfrm>
            <a:off x="445477" y="4448188"/>
            <a:ext cx="11746523" cy="1429622"/>
          </a:xfrm>
          <a:prstGeom prst="rect">
            <a:avLst/>
          </a:prstGeom>
          <a:noFill/>
        </p:spPr>
        <p:txBody>
          <a:bodyPr wrap="square" rtlCol="0">
            <a:spAutoFit/>
          </a:bodyPr>
          <a:lstStyle/>
          <a:p>
            <a:pPr algn="just">
              <a:lnSpc>
                <a:spcPts val="2000"/>
              </a:lnSpc>
            </a:pPr>
            <a:r>
              <a:rPr lang="en-US" altLang="en-US" sz="2000" b="1" dirty="0">
                <a:latin typeface="Calibri" panose="020F0502020204030204" pitchFamily="34" charset="0"/>
                <a:cs typeface="Calibri" panose="020F0502020204030204" pitchFamily="34" charset="0"/>
              </a:rPr>
              <a:t>Insight:</a:t>
            </a:r>
          </a:p>
          <a:p>
            <a:pPr algn="just">
              <a:lnSpc>
                <a:spcPts val="2000"/>
              </a:lnSpc>
            </a:pPr>
            <a:r>
              <a:rPr lang="en-US" sz="2000" dirty="0">
                <a:latin typeface="Calibri" panose="020F0502020204030204" pitchFamily="34" charset="0"/>
                <a:cs typeface="Calibri" panose="020F0502020204030204" pitchFamily="34" charset="0"/>
              </a:rPr>
              <a:t>This bar chart showcases the most popular cuisines based on frequency. </a:t>
            </a:r>
            <a:r>
              <a:rPr lang="en-US" sz="2000" b="1" dirty="0">
                <a:latin typeface="Calibri" panose="020F0502020204030204" pitchFamily="34" charset="0"/>
                <a:cs typeface="Calibri" panose="020F0502020204030204" pitchFamily="34" charset="0"/>
              </a:rPr>
              <a:t>North Indian cuisine</a:t>
            </a:r>
            <a:r>
              <a:rPr lang="en-US" sz="2000" dirty="0">
                <a:latin typeface="Calibri" panose="020F0502020204030204" pitchFamily="34" charset="0"/>
                <a:cs typeface="Calibri" panose="020F0502020204030204" pitchFamily="34" charset="0"/>
              </a:rPr>
              <a:t> tops the list by a wide margin with </a:t>
            </a:r>
            <a:r>
              <a:rPr lang="en-US" sz="2000" b="1" dirty="0">
                <a:latin typeface="Calibri" panose="020F0502020204030204" pitchFamily="34" charset="0"/>
                <a:cs typeface="Calibri" panose="020F0502020204030204" pitchFamily="34" charset="0"/>
              </a:rPr>
              <a:t>936</a:t>
            </a:r>
            <a:r>
              <a:rPr lang="en-US" sz="2000" dirty="0">
                <a:latin typeface="Calibri" panose="020F0502020204030204" pitchFamily="34" charset="0"/>
                <a:cs typeface="Calibri" panose="020F0502020204030204" pitchFamily="34" charset="0"/>
              </a:rPr>
              <a:t> entries, followed by </a:t>
            </a:r>
            <a:r>
              <a:rPr lang="en-US" sz="2000" b="1" dirty="0">
                <a:latin typeface="Calibri" panose="020F0502020204030204" pitchFamily="34" charset="0"/>
                <a:cs typeface="Calibri" panose="020F0502020204030204" pitchFamily="34" charset="0"/>
              </a:rPr>
              <a:t>Chinese (511)</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Fast Food (354)</a:t>
            </a:r>
            <a:r>
              <a:rPr lang="en-US" sz="2000" dirty="0">
                <a:latin typeface="Calibri" panose="020F0502020204030204" pitchFamily="34" charset="0"/>
                <a:cs typeface="Calibri" panose="020F0502020204030204" pitchFamily="34" charset="0"/>
              </a:rPr>
              <a:t>. This highlights a strong preference for traditional and widely accepted food categories among consumers.</a:t>
            </a:r>
          </a:p>
          <a:p>
            <a:pPr algn="just">
              <a:lnSpc>
                <a:spcPts val="2000"/>
              </a:lnSpc>
            </a:pPr>
            <a:endParaRPr lang="en-IN" sz="2000" dirty="0">
              <a:latin typeface="Calibri" panose="020F0502020204030204" pitchFamily="34" charset="0"/>
              <a:cs typeface="Calibri" panose="020F0502020204030204" pitchFamily="34" charset="0"/>
            </a:endParaRPr>
          </a:p>
        </p:txBody>
      </p:sp>
      <p:sp>
        <p:nvSpPr>
          <p:cNvPr id="8" name="Title 1">
            <a:extLst>
              <a:ext uri="{FF2B5EF4-FFF2-40B4-BE49-F238E27FC236}">
                <a16:creationId xmlns:a16="http://schemas.microsoft.com/office/drawing/2014/main" id="{EB7A3B0A-6EB2-45F3-A79F-4D51F764A2F1}"/>
              </a:ext>
            </a:extLst>
          </p:cNvPr>
          <p:cNvSpPr>
            <a:spLocks noGrp="1"/>
          </p:cNvSpPr>
          <p:nvPr>
            <p:ph type="title"/>
          </p:nvPr>
        </p:nvSpPr>
        <p:spPr>
          <a:xfrm>
            <a:off x="698500" y="578070"/>
            <a:ext cx="6223000" cy="467010"/>
          </a:xfrm>
        </p:spPr>
        <p:txBody>
          <a:bodyPr/>
          <a:lstStyle/>
          <a:p>
            <a:r>
              <a:rPr lang="en-US" sz="3200" b="1" dirty="0">
                <a:latin typeface="Calibri" panose="020F0502020204030204" pitchFamily="34" charset="0"/>
                <a:cs typeface="Calibri" panose="020F0502020204030204" pitchFamily="34" charset="0"/>
              </a:rPr>
              <a:t>Top 10 Cuisines</a:t>
            </a:r>
            <a:br>
              <a:rPr lang="en-US" sz="3200" dirty="0">
                <a:latin typeface="Calibri" panose="020F0502020204030204" pitchFamily="34" charset="0"/>
                <a:cs typeface="Calibri" panose="020F0502020204030204" pitchFamily="34" charset="0"/>
              </a:rPr>
            </a:br>
            <a:endParaRPr lang="en-IN" dirty="0"/>
          </a:p>
        </p:txBody>
      </p:sp>
    </p:spTree>
    <p:extLst>
      <p:ext uri="{BB962C8B-B14F-4D97-AF65-F5344CB8AC3E}">
        <p14:creationId xmlns:p14="http://schemas.microsoft.com/office/powerpoint/2010/main" val="1782040747"/>
      </p:ext>
    </p:extLst>
  </p:cSld>
  <p:clrMapOvr>
    <a:masterClrMapping/>
  </p:clrMapOvr>
</p:sld>
</file>

<file path=ppt/theme/theme1.xml><?xml version="1.0" encoding="utf-8"?>
<a:theme xmlns:a="http://schemas.openxmlformats.org/drawingml/2006/main" name="Office Theme">
  <a:themeElements>
    <a:clrScheme name="zomato">
      <a:dk1>
        <a:srgbClr val="000000"/>
      </a:dk1>
      <a:lt1>
        <a:srgbClr val="FFFFFF"/>
      </a:lt1>
      <a:dk2>
        <a:srgbClr val="000000"/>
      </a:dk2>
      <a:lt2>
        <a:srgbClr val="FFFFFF"/>
      </a:lt2>
      <a:accent1>
        <a:srgbClr val="CF142F"/>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378</TotalTime>
  <Words>1246</Words>
  <Application>Microsoft Office PowerPoint</Application>
  <PresentationFormat>Widescreen</PresentationFormat>
  <Paragraphs>75</Paragraphs>
  <Slides>16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Wingdings</vt:lpstr>
      <vt:lpstr>Poppins</vt:lpstr>
      <vt:lpstr>Arial</vt:lpstr>
      <vt:lpstr>Calibri</vt:lpstr>
      <vt:lpstr>Office Theme</vt:lpstr>
      <vt:lpstr>Zomato  Expansion</vt:lpstr>
      <vt:lpstr>Problem Statement</vt:lpstr>
      <vt:lpstr>Data Overview</vt:lpstr>
      <vt:lpstr>Number of Restaurants by Country </vt:lpstr>
      <vt:lpstr>Has Online Delivery</vt:lpstr>
      <vt:lpstr>Has Table Booking</vt:lpstr>
      <vt:lpstr>Restaurants Opened Per Year </vt:lpstr>
      <vt:lpstr>Country-wise Average of Votes </vt:lpstr>
      <vt:lpstr>Top 10 Cuisines </vt:lpstr>
      <vt:lpstr>Number of Cities Covered per Country </vt:lpstr>
      <vt:lpstr>Country-wise Average of Ratings </vt:lpstr>
      <vt:lpstr>Country-wise Average Cost for Two (in INR) </vt:lpstr>
      <vt:lpstr>DASHBOARD</vt:lpstr>
      <vt:lpstr>Recommendation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Zomato  Data Analysis</dc:title>
  <cp:lastModifiedBy>Sahazadi Khatun</cp:lastModifiedBy>
  <cp:revision>72</cp:revision>
  <dcterms:modified xsi:type="dcterms:W3CDTF">2025-09-10T17:40:37Z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3900866</vt:lpwstr>
  </property>
  <property fmtid="{D5CDD505-2E9C-101B-9397-08002B2CF9AE}" pid="3" name="NXPowerLiteSettings">
    <vt:lpwstr>F7000400038000</vt:lpwstr>
  </property>
  <property fmtid="{D5CDD505-2E9C-101B-9397-08002B2CF9AE}" pid="4" name="NXPowerLiteVersion">
    <vt:lpwstr>S10.3.1</vt:lpwstr>
  </property>
</Properties>
</file>